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0"/>
  </p:notesMasterIdLst>
  <p:sldIdLst>
    <p:sldId id="256" r:id="rId2"/>
    <p:sldId id="275" r:id="rId3"/>
    <p:sldId id="258" r:id="rId4"/>
    <p:sldId id="261" r:id="rId5"/>
    <p:sldId id="259" r:id="rId6"/>
    <p:sldId id="262" r:id="rId7"/>
    <p:sldId id="264" r:id="rId8"/>
    <p:sldId id="263" r:id="rId9"/>
    <p:sldId id="260" r:id="rId10"/>
    <p:sldId id="265" r:id="rId11"/>
    <p:sldId id="267" r:id="rId12"/>
    <p:sldId id="269" r:id="rId13"/>
    <p:sldId id="266"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197"/>
  </p:normalViewPr>
  <p:slideViewPr>
    <p:cSldViewPr snapToGrid="0">
      <p:cViewPr varScale="1">
        <p:scale>
          <a:sx n="104" d="100"/>
          <a:sy n="104" d="100"/>
        </p:scale>
        <p:origin x="216"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7A3086-73F2-4883-9CA7-30B27286479E}"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3732B69D-F2C2-4CD4-BC12-F8C7681D53D3}">
      <dgm:prSet/>
      <dgm:spPr/>
      <dgm:t>
        <a:bodyPr/>
        <a:lstStyle/>
        <a:p>
          <a:r>
            <a:rPr lang="en-US" dirty="0"/>
            <a:t>The match-rate of unigrams between the output of our model and the reference would be measured for ROUGE-1.</a:t>
          </a:r>
        </a:p>
      </dgm:t>
    </dgm:pt>
    <dgm:pt modelId="{0E11A576-31CC-4FA6-901F-59FEDDBA9DC4}" type="parTrans" cxnId="{5071DF61-B1E3-4D80-BBCF-316B34FEC4AF}">
      <dgm:prSet/>
      <dgm:spPr/>
      <dgm:t>
        <a:bodyPr/>
        <a:lstStyle/>
        <a:p>
          <a:endParaRPr lang="en-US"/>
        </a:p>
      </dgm:t>
    </dgm:pt>
    <dgm:pt modelId="{ADE98563-2B45-48A8-94E2-4D6403965715}" type="sibTrans" cxnId="{5071DF61-B1E3-4D80-BBCF-316B34FEC4AF}">
      <dgm:prSet/>
      <dgm:spPr/>
      <dgm:t>
        <a:bodyPr/>
        <a:lstStyle/>
        <a:p>
          <a:endParaRPr lang="en-US"/>
        </a:p>
      </dgm:t>
    </dgm:pt>
    <dgm:pt modelId="{B5B5BC9F-D598-4EAC-8C3A-93E4DAD4F1AA}">
      <dgm:prSet/>
      <dgm:spPr/>
      <dgm:t>
        <a:bodyPr/>
        <a:lstStyle/>
        <a:p>
          <a:r>
            <a:rPr lang="en-US"/>
            <a:t>Bigrams and trigrams would be used for ROUGE-2 and ROUGE-3, respectively.</a:t>
          </a:r>
        </a:p>
      </dgm:t>
    </dgm:pt>
    <dgm:pt modelId="{E21C804C-5704-413F-9F9A-07E824A57FA4}" type="parTrans" cxnId="{D5685164-7C36-47C6-9455-647F20C013DB}">
      <dgm:prSet/>
      <dgm:spPr/>
      <dgm:t>
        <a:bodyPr/>
        <a:lstStyle/>
        <a:p>
          <a:endParaRPr lang="en-US"/>
        </a:p>
      </dgm:t>
    </dgm:pt>
    <dgm:pt modelId="{D07E3157-F5D5-4291-BF57-1F64030BF1F5}" type="sibTrans" cxnId="{D5685164-7C36-47C6-9455-647F20C013DB}">
      <dgm:prSet/>
      <dgm:spPr/>
      <dgm:t>
        <a:bodyPr/>
        <a:lstStyle/>
        <a:p>
          <a:endParaRPr lang="en-US"/>
        </a:p>
      </dgm:t>
    </dgm:pt>
    <dgm:pt modelId="{92B7DD4A-0767-42C1-AD5D-AFF748C321A4}">
      <dgm:prSet/>
      <dgm:spPr/>
      <dgm:t>
        <a:bodyPr/>
        <a:lstStyle/>
        <a:p>
          <a:r>
            <a:rPr lang="en-US" dirty="0"/>
            <a:t>We now choose whether to compute the ROUGE recall, precision, or F1 score after deciding which N to utilize.</a:t>
          </a:r>
        </a:p>
      </dgm:t>
    </dgm:pt>
    <dgm:pt modelId="{9424A1C4-89A8-4734-A452-F1945CA3991F}" type="parTrans" cxnId="{CA56D7EC-210A-46F9-BF31-565CCB8C1D0B}">
      <dgm:prSet/>
      <dgm:spPr/>
      <dgm:t>
        <a:bodyPr/>
        <a:lstStyle/>
        <a:p>
          <a:endParaRPr lang="en-US"/>
        </a:p>
      </dgm:t>
    </dgm:pt>
    <dgm:pt modelId="{4E6F44E5-061B-45AC-B997-DBC139B47AA9}" type="sibTrans" cxnId="{CA56D7EC-210A-46F9-BF31-565CCB8C1D0B}">
      <dgm:prSet/>
      <dgm:spPr/>
      <dgm:t>
        <a:bodyPr/>
        <a:lstStyle/>
        <a:p>
          <a:endParaRPr lang="en-US"/>
        </a:p>
      </dgm:t>
    </dgm:pt>
    <dgm:pt modelId="{CDF315A3-21D1-8440-A182-9AF62FE28D78}" type="pres">
      <dgm:prSet presAssocID="{9F7A3086-73F2-4883-9CA7-30B27286479E}" presName="linear" presStyleCnt="0">
        <dgm:presLayoutVars>
          <dgm:animLvl val="lvl"/>
          <dgm:resizeHandles val="exact"/>
        </dgm:presLayoutVars>
      </dgm:prSet>
      <dgm:spPr/>
    </dgm:pt>
    <dgm:pt modelId="{FD62B5BB-AA52-D348-8313-6AFAEEF8D50C}" type="pres">
      <dgm:prSet presAssocID="{3732B69D-F2C2-4CD4-BC12-F8C7681D53D3}" presName="parentText" presStyleLbl="node1" presStyleIdx="0" presStyleCnt="3">
        <dgm:presLayoutVars>
          <dgm:chMax val="0"/>
          <dgm:bulletEnabled val="1"/>
        </dgm:presLayoutVars>
      </dgm:prSet>
      <dgm:spPr/>
    </dgm:pt>
    <dgm:pt modelId="{7CC81791-1FB1-D540-AD73-EAE64D0F943E}" type="pres">
      <dgm:prSet presAssocID="{ADE98563-2B45-48A8-94E2-4D6403965715}" presName="spacer" presStyleCnt="0"/>
      <dgm:spPr/>
    </dgm:pt>
    <dgm:pt modelId="{BCB25AB3-7BE9-FA43-BFB2-8767C6CCE689}" type="pres">
      <dgm:prSet presAssocID="{B5B5BC9F-D598-4EAC-8C3A-93E4DAD4F1AA}" presName="parentText" presStyleLbl="node1" presStyleIdx="1" presStyleCnt="3">
        <dgm:presLayoutVars>
          <dgm:chMax val="0"/>
          <dgm:bulletEnabled val="1"/>
        </dgm:presLayoutVars>
      </dgm:prSet>
      <dgm:spPr/>
    </dgm:pt>
    <dgm:pt modelId="{0633058F-96B1-1445-8277-7E2493721D51}" type="pres">
      <dgm:prSet presAssocID="{D07E3157-F5D5-4291-BF57-1F64030BF1F5}" presName="spacer" presStyleCnt="0"/>
      <dgm:spPr/>
    </dgm:pt>
    <dgm:pt modelId="{D4470501-C136-8F46-86D6-46E60631BFB8}" type="pres">
      <dgm:prSet presAssocID="{92B7DD4A-0767-42C1-AD5D-AFF748C321A4}" presName="parentText" presStyleLbl="node1" presStyleIdx="2" presStyleCnt="3">
        <dgm:presLayoutVars>
          <dgm:chMax val="0"/>
          <dgm:bulletEnabled val="1"/>
        </dgm:presLayoutVars>
      </dgm:prSet>
      <dgm:spPr/>
    </dgm:pt>
  </dgm:ptLst>
  <dgm:cxnLst>
    <dgm:cxn modelId="{5F221204-2B03-444D-A12B-BF69BC4660B8}" type="presOf" srcId="{92B7DD4A-0767-42C1-AD5D-AFF748C321A4}" destId="{D4470501-C136-8F46-86D6-46E60631BFB8}" srcOrd="0" destOrd="0" presId="urn:microsoft.com/office/officeart/2005/8/layout/vList2"/>
    <dgm:cxn modelId="{4A5FF836-9BED-6741-AAA9-A71D5BDC28B9}" type="presOf" srcId="{B5B5BC9F-D598-4EAC-8C3A-93E4DAD4F1AA}" destId="{BCB25AB3-7BE9-FA43-BFB2-8767C6CCE689}" srcOrd="0" destOrd="0" presId="urn:microsoft.com/office/officeart/2005/8/layout/vList2"/>
    <dgm:cxn modelId="{5071DF61-B1E3-4D80-BBCF-316B34FEC4AF}" srcId="{9F7A3086-73F2-4883-9CA7-30B27286479E}" destId="{3732B69D-F2C2-4CD4-BC12-F8C7681D53D3}" srcOrd="0" destOrd="0" parTransId="{0E11A576-31CC-4FA6-901F-59FEDDBA9DC4}" sibTransId="{ADE98563-2B45-48A8-94E2-4D6403965715}"/>
    <dgm:cxn modelId="{D5685164-7C36-47C6-9455-647F20C013DB}" srcId="{9F7A3086-73F2-4883-9CA7-30B27286479E}" destId="{B5B5BC9F-D598-4EAC-8C3A-93E4DAD4F1AA}" srcOrd="1" destOrd="0" parTransId="{E21C804C-5704-413F-9F9A-07E824A57FA4}" sibTransId="{D07E3157-F5D5-4291-BF57-1F64030BF1F5}"/>
    <dgm:cxn modelId="{F53D3967-C162-0142-8F48-87A7946A11B5}" type="presOf" srcId="{3732B69D-F2C2-4CD4-BC12-F8C7681D53D3}" destId="{FD62B5BB-AA52-D348-8313-6AFAEEF8D50C}" srcOrd="0" destOrd="0" presId="urn:microsoft.com/office/officeart/2005/8/layout/vList2"/>
    <dgm:cxn modelId="{2D11BDB6-B3CA-084D-A369-DA9A7DC7785E}" type="presOf" srcId="{9F7A3086-73F2-4883-9CA7-30B27286479E}" destId="{CDF315A3-21D1-8440-A182-9AF62FE28D78}" srcOrd="0" destOrd="0" presId="urn:microsoft.com/office/officeart/2005/8/layout/vList2"/>
    <dgm:cxn modelId="{CA56D7EC-210A-46F9-BF31-565CCB8C1D0B}" srcId="{9F7A3086-73F2-4883-9CA7-30B27286479E}" destId="{92B7DD4A-0767-42C1-AD5D-AFF748C321A4}" srcOrd="2" destOrd="0" parTransId="{9424A1C4-89A8-4734-A452-F1945CA3991F}" sibTransId="{4E6F44E5-061B-45AC-B997-DBC139B47AA9}"/>
    <dgm:cxn modelId="{B1F38753-94B1-424C-A34E-552170AA2324}" type="presParOf" srcId="{CDF315A3-21D1-8440-A182-9AF62FE28D78}" destId="{FD62B5BB-AA52-D348-8313-6AFAEEF8D50C}" srcOrd="0" destOrd="0" presId="urn:microsoft.com/office/officeart/2005/8/layout/vList2"/>
    <dgm:cxn modelId="{38C9C9D6-1866-564C-8E2E-7D39432A1AD7}" type="presParOf" srcId="{CDF315A3-21D1-8440-A182-9AF62FE28D78}" destId="{7CC81791-1FB1-D540-AD73-EAE64D0F943E}" srcOrd="1" destOrd="0" presId="urn:microsoft.com/office/officeart/2005/8/layout/vList2"/>
    <dgm:cxn modelId="{19A3C36D-E9CA-BE47-A0CD-AF9B865D3DE2}" type="presParOf" srcId="{CDF315A3-21D1-8440-A182-9AF62FE28D78}" destId="{BCB25AB3-7BE9-FA43-BFB2-8767C6CCE689}" srcOrd="2" destOrd="0" presId="urn:microsoft.com/office/officeart/2005/8/layout/vList2"/>
    <dgm:cxn modelId="{11CD3EBE-260C-5F44-90E7-176647463A0D}" type="presParOf" srcId="{CDF315A3-21D1-8440-A182-9AF62FE28D78}" destId="{0633058F-96B1-1445-8277-7E2493721D51}" srcOrd="3" destOrd="0" presId="urn:microsoft.com/office/officeart/2005/8/layout/vList2"/>
    <dgm:cxn modelId="{D6C8B0EF-8473-E647-BB22-FE700C897D7C}" type="presParOf" srcId="{CDF315A3-21D1-8440-A182-9AF62FE28D78}" destId="{D4470501-C136-8F46-86D6-46E60631BFB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2B5BB-AA52-D348-8313-6AFAEEF8D50C}">
      <dsp:nvSpPr>
        <dsp:cNvPr id="0" name=""/>
        <dsp:cNvSpPr/>
      </dsp:nvSpPr>
      <dsp:spPr>
        <a:xfrm>
          <a:off x="0" y="68076"/>
          <a:ext cx="7728267" cy="1594710"/>
        </a:xfrm>
        <a:prstGeom prst="roundRect">
          <a:avLst/>
        </a:prstGeom>
        <a:solidFill>
          <a:schemeClr val="lt1">
            <a:hueOff val="0"/>
            <a:satOff val="0"/>
            <a:lumOff val="0"/>
            <a:alphaOff val="0"/>
          </a:schemeClr>
        </a:solidFill>
        <a:ln w="1079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The match-rate of unigrams between the output of our model and the reference would be measured for ROUGE-1.</a:t>
          </a:r>
        </a:p>
      </dsp:txBody>
      <dsp:txXfrm>
        <a:off x="77847" y="145923"/>
        <a:ext cx="7572573" cy="1439016"/>
      </dsp:txXfrm>
    </dsp:sp>
    <dsp:sp modelId="{BCB25AB3-7BE9-FA43-BFB2-8767C6CCE689}">
      <dsp:nvSpPr>
        <dsp:cNvPr id="0" name=""/>
        <dsp:cNvSpPr/>
      </dsp:nvSpPr>
      <dsp:spPr>
        <a:xfrm>
          <a:off x="0" y="1746306"/>
          <a:ext cx="7728267" cy="1594710"/>
        </a:xfrm>
        <a:prstGeom prst="roundRect">
          <a:avLst/>
        </a:prstGeom>
        <a:solidFill>
          <a:schemeClr val="lt1">
            <a:hueOff val="0"/>
            <a:satOff val="0"/>
            <a:lumOff val="0"/>
            <a:alphaOff val="0"/>
          </a:schemeClr>
        </a:solidFill>
        <a:ln w="1079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Bigrams and trigrams would be used for ROUGE-2 and ROUGE-3, respectively.</a:t>
          </a:r>
        </a:p>
      </dsp:txBody>
      <dsp:txXfrm>
        <a:off x="77847" y="1824153"/>
        <a:ext cx="7572573" cy="1439016"/>
      </dsp:txXfrm>
    </dsp:sp>
    <dsp:sp modelId="{D4470501-C136-8F46-86D6-46E60631BFB8}">
      <dsp:nvSpPr>
        <dsp:cNvPr id="0" name=""/>
        <dsp:cNvSpPr/>
      </dsp:nvSpPr>
      <dsp:spPr>
        <a:xfrm>
          <a:off x="0" y="3424537"/>
          <a:ext cx="7728267" cy="1594710"/>
        </a:xfrm>
        <a:prstGeom prst="roundRect">
          <a:avLst/>
        </a:prstGeom>
        <a:solidFill>
          <a:schemeClr val="lt1">
            <a:hueOff val="0"/>
            <a:satOff val="0"/>
            <a:lumOff val="0"/>
            <a:alphaOff val="0"/>
          </a:schemeClr>
        </a:solidFill>
        <a:ln w="1079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We now choose whether to compute the ROUGE recall, precision, or F1 score after deciding which N to utilize.</a:t>
          </a:r>
        </a:p>
      </dsp:txBody>
      <dsp:txXfrm>
        <a:off x="77847" y="3502384"/>
        <a:ext cx="7572573" cy="14390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F9E7D-1D50-0E4C-8DE2-AFE3ED64FEBE}" type="datetimeFigureOut">
              <a:rPr lang="en-US" smtClean="0"/>
              <a:t>12/10/22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0C15E-9030-3048-8DD9-F168F4413B37}" type="slidenum">
              <a:rPr lang="en-US" smtClean="0"/>
              <a:t>‹#›</a:t>
            </a:fld>
            <a:endParaRPr lang="en-US"/>
          </a:p>
        </p:txBody>
      </p:sp>
    </p:spTree>
    <p:extLst>
      <p:ext uri="{BB962C8B-B14F-4D97-AF65-F5344CB8AC3E}">
        <p14:creationId xmlns:p14="http://schemas.microsoft.com/office/powerpoint/2010/main" val="2394588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12/10/22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12/10/22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7.xml"/><Relationship Id="rId7" Type="http://schemas.openxmlformats.org/officeDocument/2006/relationships/diagramColors" Target="../diagrams/colors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DAE7-60F3-C427-DF93-B7BE8E1F0080}"/>
              </a:ext>
            </a:extLst>
          </p:cNvPr>
          <p:cNvSpPr>
            <a:spLocks noGrp="1"/>
          </p:cNvSpPr>
          <p:nvPr>
            <p:ph type="ctrTitle"/>
          </p:nvPr>
        </p:nvSpPr>
        <p:spPr/>
        <p:txBody>
          <a:bodyPr>
            <a:normAutofit fontScale="90000"/>
          </a:bodyPr>
          <a:lstStyle/>
          <a:p>
            <a:r>
              <a:rPr lang="en-US" dirty="0"/>
              <a:t>TEXT SUMMARIZATION USING DIFFERENT MODELS</a:t>
            </a:r>
          </a:p>
        </p:txBody>
      </p:sp>
      <p:sp>
        <p:nvSpPr>
          <p:cNvPr id="3" name="Subtitle 2">
            <a:extLst>
              <a:ext uri="{FF2B5EF4-FFF2-40B4-BE49-F238E27FC236}">
                <a16:creationId xmlns:a16="http://schemas.microsoft.com/office/drawing/2014/main" id="{C0854DC9-8B33-8F6C-3D66-F2EB2CC8FF05}"/>
              </a:ext>
            </a:extLst>
          </p:cNvPr>
          <p:cNvSpPr>
            <a:spLocks noGrp="1"/>
          </p:cNvSpPr>
          <p:nvPr>
            <p:ph type="subTitle" idx="1"/>
          </p:nvPr>
        </p:nvSpPr>
        <p:spPr/>
        <p:txBody>
          <a:bodyPr/>
          <a:lstStyle/>
          <a:p>
            <a:r>
              <a:rPr lang="en-IN" b="1" i="0">
                <a:solidFill>
                  <a:srgbClr val="666666"/>
                </a:solidFill>
                <a:effectLst/>
                <a:latin typeface="Lato Extended"/>
              </a:rPr>
              <a:t>Fall 2022 ADVANCED MACHINE LEARNING (MIS-64061-003)</a:t>
            </a:r>
          </a:p>
          <a:p>
            <a:endParaRPr lang="en-US" dirty="0"/>
          </a:p>
        </p:txBody>
      </p:sp>
      <p:sp>
        <p:nvSpPr>
          <p:cNvPr id="5" name="TextBox 4">
            <a:extLst>
              <a:ext uri="{FF2B5EF4-FFF2-40B4-BE49-F238E27FC236}">
                <a16:creationId xmlns:a16="http://schemas.microsoft.com/office/drawing/2014/main" id="{62E5E922-D5B0-9BAB-602E-63BEFD2C93A1}"/>
              </a:ext>
            </a:extLst>
          </p:cNvPr>
          <p:cNvSpPr txBox="1"/>
          <p:nvPr/>
        </p:nvSpPr>
        <p:spPr>
          <a:xfrm>
            <a:off x="6985809" y="5516514"/>
            <a:ext cx="6101254" cy="369332"/>
          </a:xfrm>
          <a:prstGeom prst="rect">
            <a:avLst/>
          </a:prstGeom>
          <a:noFill/>
        </p:spPr>
        <p:txBody>
          <a:bodyPr wrap="square">
            <a:spAutoFit/>
          </a:bodyPr>
          <a:lstStyle/>
          <a:p>
            <a:r>
              <a:rPr lang="en-IN" b="1">
                <a:solidFill>
                  <a:srgbClr val="666666"/>
                </a:solidFill>
                <a:latin typeface="Lato Extended"/>
              </a:rPr>
              <a:t>- RIBA KHAN</a:t>
            </a:r>
            <a:endParaRPr lang="en-IN" b="1" i="0" dirty="0">
              <a:solidFill>
                <a:srgbClr val="666666"/>
              </a:solidFill>
              <a:effectLst/>
              <a:latin typeface="Lato Extended"/>
            </a:endParaRPr>
          </a:p>
        </p:txBody>
      </p:sp>
      <p:pic>
        <p:nvPicPr>
          <p:cNvPr id="8" name="Audio 7">
            <a:hlinkClick r:id="" action="ppaction://media"/>
            <a:extLst>
              <a:ext uri="{FF2B5EF4-FFF2-40B4-BE49-F238E27FC236}">
                <a16:creationId xmlns:a16="http://schemas.microsoft.com/office/drawing/2014/main" id="{8FB59392-5A3F-1C77-48BF-EC4E2552CA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99557807"/>
      </p:ext>
    </p:extLst>
  </p:cSld>
  <p:clrMapOvr>
    <a:masterClrMapping/>
  </p:clrMapOvr>
  <mc:AlternateContent xmlns:mc="http://schemas.openxmlformats.org/markup-compatibility/2006" xmlns:p14="http://schemas.microsoft.com/office/powerpoint/2010/main">
    <mc:Choice Requires="p14">
      <p:transition spd="slow" p14:dur="2000" advTm="12202"/>
    </mc:Choice>
    <mc:Fallback xmlns="">
      <p:transition spd="slow" advTm="12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8EC639-75F7-6D2B-2BAF-15FF3BA6DD7B}"/>
              </a:ext>
            </a:extLst>
          </p:cNvPr>
          <p:cNvSpPr txBox="1"/>
          <p:nvPr/>
        </p:nvSpPr>
        <p:spPr>
          <a:xfrm>
            <a:off x="367862" y="430923"/>
            <a:ext cx="11582400" cy="1231106"/>
          </a:xfrm>
          <a:prstGeom prst="rect">
            <a:avLst/>
          </a:prstGeom>
          <a:noFill/>
        </p:spPr>
        <p:txBody>
          <a:bodyPr wrap="square" rtlCol="0">
            <a:spAutoFit/>
          </a:bodyPr>
          <a:lstStyle/>
          <a:p>
            <a:r>
              <a:rPr lang="en-IN" sz="2000" b="1" i="0" dirty="0">
                <a:solidFill>
                  <a:srgbClr val="3C484E"/>
                </a:solidFill>
                <a:effectLst/>
                <a:latin typeface="+mj-lt"/>
              </a:rPr>
              <a:t>5) Transformers </a:t>
            </a:r>
          </a:p>
          <a:p>
            <a:r>
              <a:rPr lang="en-IN" b="0" i="0" dirty="0">
                <a:solidFill>
                  <a:srgbClr val="3C484E"/>
                </a:solidFill>
                <a:effectLst/>
              </a:rPr>
              <a:t>Transformers are a type of neural network architecture and were developed by a group of researchers at Google (and </a:t>
            </a:r>
            <a:r>
              <a:rPr lang="en-IN" b="0" i="0" dirty="0" err="1">
                <a:solidFill>
                  <a:srgbClr val="3C484E"/>
                </a:solidFill>
                <a:effectLst/>
              </a:rPr>
              <a:t>UoT</a:t>
            </a:r>
            <a:r>
              <a:rPr lang="en-IN" b="0" i="0" dirty="0">
                <a:solidFill>
                  <a:srgbClr val="3C484E"/>
                </a:solidFill>
                <a:effectLst/>
              </a:rPr>
              <a:t>) in 2017. They avoid using the principle of recurrence and work entirely on an attention mechanism to draw global dependencies between the input and the output.</a:t>
            </a:r>
            <a:endParaRPr lang="en-US" dirty="0"/>
          </a:p>
        </p:txBody>
      </p:sp>
      <p:pic>
        <p:nvPicPr>
          <p:cNvPr id="4" name="Picture 3">
            <a:extLst>
              <a:ext uri="{FF2B5EF4-FFF2-40B4-BE49-F238E27FC236}">
                <a16:creationId xmlns:a16="http://schemas.microsoft.com/office/drawing/2014/main" id="{5DA394E0-28CD-F879-E6FC-6AF618A72664}"/>
              </a:ext>
            </a:extLst>
          </p:cNvPr>
          <p:cNvPicPr>
            <a:picLocks noChangeAspect="1"/>
          </p:cNvPicPr>
          <p:nvPr/>
        </p:nvPicPr>
        <p:blipFill>
          <a:blip r:embed="rId4"/>
          <a:stretch>
            <a:fillRect/>
          </a:stretch>
        </p:blipFill>
        <p:spPr>
          <a:xfrm>
            <a:off x="483476" y="2442859"/>
            <a:ext cx="11097393" cy="1983600"/>
          </a:xfrm>
          <a:prstGeom prst="rect">
            <a:avLst/>
          </a:prstGeom>
          <a:ln w="127000" cap="sq">
            <a:solidFill>
              <a:srgbClr val="000000"/>
            </a:solidFill>
            <a:miter lim="800000"/>
          </a:ln>
          <a:effectLst>
            <a:outerShdw blurRad="57150" dist="50800" dir="2700000" algn="tl" rotWithShape="0">
              <a:srgbClr val="000000">
                <a:alpha val="40000"/>
              </a:srgbClr>
            </a:outerShdw>
            <a:softEdge rad="63500"/>
          </a:effectLst>
        </p:spPr>
      </p:pic>
      <p:pic>
        <p:nvPicPr>
          <p:cNvPr id="7" name="Audio 6">
            <a:hlinkClick r:id="" action="ppaction://media"/>
            <a:extLst>
              <a:ext uri="{FF2B5EF4-FFF2-40B4-BE49-F238E27FC236}">
                <a16:creationId xmlns:a16="http://schemas.microsoft.com/office/drawing/2014/main" id="{C77622CF-0B8F-F2A1-5728-CD0AB56305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6154798"/>
      </p:ext>
    </p:extLst>
  </p:cSld>
  <p:clrMapOvr>
    <a:masterClrMapping/>
  </p:clrMapOvr>
  <mc:AlternateContent xmlns:mc="http://schemas.openxmlformats.org/markup-compatibility/2006" xmlns:p14="http://schemas.microsoft.com/office/powerpoint/2010/main">
    <mc:Choice Requires="p14">
      <p:transition spd="slow" p14:dur="2000" advTm="40263"/>
    </mc:Choice>
    <mc:Fallback xmlns="">
      <p:transition spd="slow" advTm="40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9E78F685-4B66-E98D-C161-E0C49913D868}"/>
              </a:ext>
            </a:extLst>
          </p:cNvPr>
          <p:cNvSpPr/>
          <p:nvPr/>
        </p:nvSpPr>
        <p:spPr>
          <a:xfrm>
            <a:off x="252919" y="1123838"/>
            <a:ext cx="2947482" cy="135660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cap="none" spc="-60" dirty="0">
                <a:ln w="0"/>
                <a:solidFill>
                  <a:srgbClr val="FFFFFF"/>
                </a:solidFill>
                <a:effectLst>
                  <a:outerShdw blurRad="38100" dist="19050" dir="2700000" algn="tl" rotWithShape="0">
                    <a:schemeClr val="dk1">
                      <a:alpha val="40000"/>
                    </a:schemeClr>
                  </a:outerShdw>
                </a:effectLst>
                <a:latin typeface="+mj-lt"/>
                <a:ea typeface="+mj-ea"/>
                <a:cs typeface="+mj-cs"/>
              </a:rPr>
              <a:t>ROUGE METRICS</a:t>
            </a:r>
          </a:p>
        </p:txBody>
      </p:sp>
      <p:sp>
        <p:nvSpPr>
          <p:cNvPr id="3" name="TextBox 2">
            <a:extLst>
              <a:ext uri="{FF2B5EF4-FFF2-40B4-BE49-F238E27FC236}">
                <a16:creationId xmlns:a16="http://schemas.microsoft.com/office/drawing/2014/main" id="{4C0BC0D0-85C3-DF74-8F68-D3ECDAA6E8A5}"/>
              </a:ext>
            </a:extLst>
          </p:cNvPr>
          <p:cNvSpPr txBox="1"/>
          <p:nvPr/>
        </p:nvSpPr>
        <p:spPr>
          <a:xfrm>
            <a:off x="121595" y="2480442"/>
            <a:ext cx="3200401" cy="2862322"/>
          </a:xfrm>
          <a:prstGeom prst="rect">
            <a:avLst/>
          </a:prstGeom>
          <a:noFill/>
        </p:spPr>
        <p:txBody>
          <a:bodyPr wrap="square">
            <a:spAutoFit/>
          </a:bodyPr>
          <a:lstStyle/>
          <a:p>
            <a:pPr>
              <a:spcAft>
                <a:spcPts val="600"/>
              </a:spcAft>
            </a:pPr>
            <a:r>
              <a:rPr lang="en-IN" b="0" i="0" dirty="0">
                <a:solidFill>
                  <a:srgbClr val="3A4145"/>
                </a:solidFill>
                <a:effectLst/>
              </a:rPr>
              <a:t>ROUGE, which stands for Recall-Oriented Understudy for </a:t>
            </a:r>
            <a:r>
              <a:rPr lang="en-IN" b="0" i="0" dirty="0" err="1">
                <a:solidFill>
                  <a:srgbClr val="3A4145"/>
                </a:solidFill>
                <a:effectLst/>
              </a:rPr>
              <a:t>Gisting</a:t>
            </a:r>
            <a:r>
              <a:rPr lang="en-IN" b="0" i="0" dirty="0">
                <a:solidFill>
                  <a:srgbClr val="3A4145"/>
                </a:solidFill>
                <a:effectLst/>
              </a:rPr>
              <a:t> Evaluation, is a metric that is used to obtain the degree of similarity between a candidate summary (automatically generated summary) and the target summary (hand-written reference summary.</a:t>
            </a:r>
            <a:endParaRPr lang="en-US" dirty="0"/>
          </a:p>
        </p:txBody>
      </p:sp>
      <p:graphicFrame>
        <p:nvGraphicFramePr>
          <p:cNvPr id="9" name="TextBox 6">
            <a:extLst>
              <a:ext uri="{FF2B5EF4-FFF2-40B4-BE49-F238E27FC236}">
                <a16:creationId xmlns:a16="http://schemas.microsoft.com/office/drawing/2014/main" id="{FD01D6CB-D504-0226-7826-EF99DBCA0189}"/>
              </a:ext>
            </a:extLst>
          </p:cNvPr>
          <p:cNvGraphicFramePr/>
          <p:nvPr>
            <p:extLst>
              <p:ext uri="{D42A27DB-BD31-4B8C-83A1-F6EECF244321}">
                <p14:modId xmlns:p14="http://schemas.microsoft.com/office/powerpoint/2010/main" val="4095536611"/>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Audio 11">
            <a:hlinkClick r:id="" action="ppaction://media"/>
            <a:extLst>
              <a:ext uri="{FF2B5EF4-FFF2-40B4-BE49-F238E27FC236}">
                <a16:creationId xmlns:a16="http://schemas.microsoft.com/office/drawing/2014/main" id="{C9FC4274-3627-ED40-56D6-99290875234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18985624"/>
      </p:ext>
    </p:extLst>
  </p:cSld>
  <p:clrMapOvr>
    <a:masterClrMapping/>
  </p:clrMapOvr>
  <mc:AlternateContent xmlns:mc="http://schemas.openxmlformats.org/markup-compatibility/2006" xmlns:p14="http://schemas.microsoft.com/office/powerpoint/2010/main">
    <mc:Choice Requires="p14">
      <p:transition spd="slow" p14:dur="2000" advTm="34713"/>
    </mc:Choice>
    <mc:Fallback xmlns="">
      <p:transition spd="slow" advTm="34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E36FACA-B6E7-0F48-A1BF-F9932BCAF129}"/>
              </a:ext>
            </a:extLst>
          </p:cNvPr>
          <p:cNvPicPr>
            <a:picLocks noChangeAspect="1"/>
          </p:cNvPicPr>
          <p:nvPr/>
        </p:nvPicPr>
        <p:blipFill>
          <a:blip r:embed="rId4"/>
          <a:stretch>
            <a:fillRect/>
          </a:stretch>
        </p:blipFill>
        <p:spPr>
          <a:xfrm>
            <a:off x="157655" y="73572"/>
            <a:ext cx="5076497" cy="1915960"/>
          </a:xfrm>
          <a:prstGeom prst="rect">
            <a:avLst/>
          </a:prstGeom>
        </p:spPr>
      </p:pic>
      <p:sp>
        <p:nvSpPr>
          <p:cNvPr id="5" name="TextBox 4">
            <a:extLst>
              <a:ext uri="{FF2B5EF4-FFF2-40B4-BE49-F238E27FC236}">
                <a16:creationId xmlns:a16="http://schemas.microsoft.com/office/drawing/2014/main" id="{D51F03DF-4414-18D9-47C6-340002C0A148}"/>
              </a:ext>
            </a:extLst>
          </p:cNvPr>
          <p:cNvSpPr txBox="1"/>
          <p:nvPr/>
        </p:nvSpPr>
        <p:spPr>
          <a:xfrm>
            <a:off x="5234152" y="292888"/>
            <a:ext cx="6096000" cy="1631216"/>
          </a:xfrm>
          <a:prstGeom prst="rect">
            <a:avLst/>
          </a:prstGeom>
          <a:noFill/>
        </p:spPr>
        <p:txBody>
          <a:bodyPr wrap="square">
            <a:spAutoFit/>
          </a:bodyPr>
          <a:lstStyle/>
          <a:p>
            <a:pPr lvl="0"/>
            <a:r>
              <a:rPr lang="en-GB" sz="2800" b="1" dirty="0">
                <a:solidFill>
                  <a:schemeClr val="accent6">
                    <a:lumMod val="75000"/>
                  </a:schemeClr>
                </a:solidFill>
                <a:latin typeface="+mj-lt"/>
              </a:rPr>
              <a:t>RECALL</a:t>
            </a:r>
          </a:p>
          <a:p>
            <a:pPr lvl="1"/>
            <a:r>
              <a:rPr lang="en-IN" b="0" i="0" dirty="0"/>
              <a:t>The </a:t>
            </a:r>
            <a:r>
              <a:rPr lang="en-IN" b="1" i="0" dirty="0"/>
              <a:t>recall </a:t>
            </a:r>
            <a:r>
              <a:rPr lang="en-IN" b="0" i="0" dirty="0"/>
              <a:t>counts the number of overlapping n-grams found in both the model output and reference — then divides this number by the total number of n-grams in the reference.</a:t>
            </a:r>
            <a:endParaRPr lang="en-GB" dirty="0"/>
          </a:p>
        </p:txBody>
      </p:sp>
      <p:pic>
        <p:nvPicPr>
          <p:cNvPr id="7" name="Picture 6" descr="Diagram&#10;&#10;Description automatically generated">
            <a:extLst>
              <a:ext uri="{FF2B5EF4-FFF2-40B4-BE49-F238E27FC236}">
                <a16:creationId xmlns:a16="http://schemas.microsoft.com/office/drawing/2014/main" id="{92413A65-9374-7A27-8330-F0B235D6BEA4}"/>
              </a:ext>
            </a:extLst>
          </p:cNvPr>
          <p:cNvPicPr>
            <a:picLocks noChangeAspect="1"/>
          </p:cNvPicPr>
          <p:nvPr/>
        </p:nvPicPr>
        <p:blipFill>
          <a:blip r:embed="rId5"/>
          <a:stretch>
            <a:fillRect/>
          </a:stretch>
        </p:blipFill>
        <p:spPr>
          <a:xfrm>
            <a:off x="6306207" y="2264212"/>
            <a:ext cx="5591504" cy="2365594"/>
          </a:xfrm>
          <a:prstGeom prst="rect">
            <a:avLst/>
          </a:prstGeom>
        </p:spPr>
      </p:pic>
      <p:sp>
        <p:nvSpPr>
          <p:cNvPr id="9" name="TextBox 8">
            <a:extLst>
              <a:ext uri="{FF2B5EF4-FFF2-40B4-BE49-F238E27FC236}">
                <a16:creationId xmlns:a16="http://schemas.microsoft.com/office/drawing/2014/main" id="{674BA61B-F74D-6450-A855-99ADBA7483DA}"/>
              </a:ext>
            </a:extLst>
          </p:cNvPr>
          <p:cNvSpPr txBox="1"/>
          <p:nvPr/>
        </p:nvSpPr>
        <p:spPr>
          <a:xfrm>
            <a:off x="84082" y="2494789"/>
            <a:ext cx="6096000" cy="1631216"/>
          </a:xfrm>
          <a:prstGeom prst="rect">
            <a:avLst/>
          </a:prstGeom>
          <a:noFill/>
        </p:spPr>
        <p:txBody>
          <a:bodyPr wrap="square">
            <a:spAutoFit/>
          </a:bodyPr>
          <a:lstStyle/>
          <a:p>
            <a:pPr lvl="0"/>
            <a:r>
              <a:rPr lang="en-GB" sz="2800" b="1" dirty="0">
                <a:solidFill>
                  <a:schemeClr val="accent6">
                    <a:lumMod val="75000"/>
                  </a:schemeClr>
                </a:solidFill>
                <a:latin typeface="+mj-lt"/>
              </a:rPr>
              <a:t>PRECISION</a:t>
            </a:r>
          </a:p>
          <a:p>
            <a:pPr lvl="1"/>
            <a:r>
              <a:rPr lang="en-IN" b="0" i="0" dirty="0"/>
              <a:t>The </a:t>
            </a:r>
            <a:r>
              <a:rPr lang="en-IN" b="1" i="0" dirty="0"/>
              <a:t>precision</a:t>
            </a:r>
            <a:r>
              <a:rPr lang="en-IN" b="0" i="0" dirty="0"/>
              <a:t> metric — which is calculated in almost the exact same way, but rather than dividing by the </a:t>
            </a:r>
            <a:r>
              <a:rPr lang="en-IN" b="1" i="0" dirty="0"/>
              <a:t>reference </a:t>
            </a:r>
            <a:r>
              <a:rPr lang="en-IN" b="0" i="0" dirty="0"/>
              <a:t>n-gram count, we divide by the </a:t>
            </a:r>
            <a:r>
              <a:rPr lang="en-IN" b="1" i="0" dirty="0"/>
              <a:t>model </a:t>
            </a:r>
            <a:r>
              <a:rPr lang="en-IN" b="0" i="0" dirty="0"/>
              <a:t>n-gram count</a:t>
            </a:r>
            <a:endParaRPr lang="en-GB" dirty="0"/>
          </a:p>
        </p:txBody>
      </p:sp>
      <p:pic>
        <p:nvPicPr>
          <p:cNvPr id="11" name="Picture 10" descr="Diagram&#10;&#10;Description automatically generated">
            <a:extLst>
              <a:ext uri="{FF2B5EF4-FFF2-40B4-BE49-F238E27FC236}">
                <a16:creationId xmlns:a16="http://schemas.microsoft.com/office/drawing/2014/main" id="{F40C226A-A3D8-1C01-207F-A626926F8BE7}"/>
              </a:ext>
            </a:extLst>
          </p:cNvPr>
          <p:cNvPicPr>
            <a:picLocks noChangeAspect="1"/>
          </p:cNvPicPr>
          <p:nvPr/>
        </p:nvPicPr>
        <p:blipFill>
          <a:blip r:embed="rId6"/>
          <a:stretch>
            <a:fillRect/>
          </a:stretch>
        </p:blipFill>
        <p:spPr>
          <a:xfrm>
            <a:off x="0" y="4724236"/>
            <a:ext cx="5990897" cy="2060192"/>
          </a:xfrm>
          <a:prstGeom prst="rect">
            <a:avLst/>
          </a:prstGeom>
        </p:spPr>
      </p:pic>
      <p:sp>
        <p:nvSpPr>
          <p:cNvPr id="13" name="TextBox 12">
            <a:extLst>
              <a:ext uri="{FF2B5EF4-FFF2-40B4-BE49-F238E27FC236}">
                <a16:creationId xmlns:a16="http://schemas.microsoft.com/office/drawing/2014/main" id="{B8FEB9FD-E4C9-B4D0-1D12-651FBC3CA08A}"/>
              </a:ext>
            </a:extLst>
          </p:cNvPr>
          <p:cNvSpPr txBox="1"/>
          <p:nvPr/>
        </p:nvSpPr>
        <p:spPr>
          <a:xfrm>
            <a:off x="6053959" y="5015668"/>
            <a:ext cx="6096000" cy="1569660"/>
          </a:xfrm>
          <a:prstGeom prst="rect">
            <a:avLst/>
          </a:prstGeom>
          <a:noFill/>
        </p:spPr>
        <p:txBody>
          <a:bodyPr wrap="square">
            <a:spAutoFit/>
          </a:bodyPr>
          <a:lstStyle/>
          <a:p>
            <a:pPr lvl="0"/>
            <a:r>
              <a:rPr lang="en-GB" sz="2400" b="1" dirty="0">
                <a:solidFill>
                  <a:schemeClr val="accent6">
                    <a:lumMod val="75000"/>
                  </a:schemeClr>
                </a:solidFill>
              </a:rPr>
              <a:t>F1 SCORE </a:t>
            </a:r>
          </a:p>
          <a:p>
            <a:pPr lvl="1"/>
            <a:r>
              <a:rPr lang="en-IN" b="0" i="0" dirty="0"/>
              <a:t>Then, ROUGE-1 F1-score can be directly obtained from the ROUGE-1 precision and recall using the standard F1-score formula. It is calculated by 2*(precision * recall)/(</a:t>
            </a:r>
            <a:r>
              <a:rPr lang="en-IN" b="0" i="0" dirty="0" err="1"/>
              <a:t>precsion</a:t>
            </a:r>
            <a:r>
              <a:rPr lang="en-IN" b="0" i="0" dirty="0"/>
              <a:t> + recall)</a:t>
            </a:r>
            <a:endParaRPr lang="en-GB" dirty="0"/>
          </a:p>
        </p:txBody>
      </p:sp>
      <p:cxnSp>
        <p:nvCxnSpPr>
          <p:cNvPr id="15" name="Straight Connector 14">
            <a:extLst>
              <a:ext uri="{FF2B5EF4-FFF2-40B4-BE49-F238E27FC236}">
                <a16:creationId xmlns:a16="http://schemas.microsoft.com/office/drawing/2014/main" id="{8BBF23DA-AD66-4E9E-F4A2-72AB9B363B2B}"/>
              </a:ext>
            </a:extLst>
          </p:cNvPr>
          <p:cNvCxnSpPr/>
          <p:nvPr/>
        </p:nvCxnSpPr>
        <p:spPr>
          <a:xfrm>
            <a:off x="0" y="2343807"/>
            <a:ext cx="1219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B6622D-DAD7-DCE4-1551-3C5DE37656BD}"/>
              </a:ext>
            </a:extLst>
          </p:cNvPr>
          <p:cNvCxnSpPr/>
          <p:nvPr/>
        </p:nvCxnSpPr>
        <p:spPr>
          <a:xfrm>
            <a:off x="0" y="4629806"/>
            <a:ext cx="12192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0" name="Audio 19">
            <a:hlinkClick r:id="" action="ppaction://media"/>
            <a:extLst>
              <a:ext uri="{FF2B5EF4-FFF2-40B4-BE49-F238E27FC236}">
                <a16:creationId xmlns:a16="http://schemas.microsoft.com/office/drawing/2014/main" id="{F279F30B-5200-7B22-EE6E-5B96232537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70624706"/>
      </p:ext>
    </p:extLst>
  </p:cSld>
  <p:clrMapOvr>
    <a:masterClrMapping/>
  </p:clrMapOvr>
  <mc:AlternateContent xmlns:mc="http://schemas.openxmlformats.org/markup-compatibility/2006" xmlns:p14="http://schemas.microsoft.com/office/powerpoint/2010/main">
    <mc:Choice Requires="p14">
      <p:transition spd="slow" p14:dur="2000" advTm="11946"/>
    </mc:Choice>
    <mc:Fallback xmlns="">
      <p:transition spd="slow" advTm="1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89EB-80CA-8F22-C49A-7EB818CE5F80}"/>
              </a:ext>
            </a:extLst>
          </p:cNvPr>
          <p:cNvSpPr>
            <a:spLocks noGrp="1"/>
          </p:cNvSpPr>
          <p:nvPr>
            <p:ph type="title"/>
          </p:nvPr>
        </p:nvSpPr>
        <p:spPr/>
        <p:txBody>
          <a:bodyPr/>
          <a:lstStyle/>
          <a:p>
            <a:r>
              <a:rPr lang="en-US" dirty="0"/>
              <a:t>EVALUATION </a:t>
            </a:r>
            <a:br>
              <a:rPr lang="en-US" dirty="0"/>
            </a:br>
            <a:r>
              <a:rPr lang="en-US" dirty="0"/>
              <a:t>USING </a:t>
            </a:r>
            <a:br>
              <a:rPr lang="en-US" dirty="0"/>
            </a:br>
            <a:r>
              <a:rPr lang="en-US" dirty="0"/>
              <a:t>ROUGE METRICS</a:t>
            </a:r>
          </a:p>
        </p:txBody>
      </p:sp>
      <p:pic>
        <p:nvPicPr>
          <p:cNvPr id="6" name="Content Placeholder 5" descr="Table&#10;&#10;Description automatically generated">
            <a:extLst>
              <a:ext uri="{FF2B5EF4-FFF2-40B4-BE49-F238E27FC236}">
                <a16:creationId xmlns:a16="http://schemas.microsoft.com/office/drawing/2014/main" id="{1A1F41C3-5D05-8DC9-285E-F0D414F6CBEA}"/>
              </a:ext>
            </a:extLst>
          </p:cNvPr>
          <p:cNvPicPr>
            <a:picLocks noGrp="1" noChangeAspect="1"/>
          </p:cNvPicPr>
          <p:nvPr>
            <p:ph idx="1"/>
          </p:nvPr>
        </p:nvPicPr>
        <p:blipFill>
          <a:blip r:embed="rId4"/>
          <a:stretch>
            <a:fillRect/>
          </a:stretch>
        </p:blipFill>
        <p:spPr>
          <a:xfrm>
            <a:off x="5055516" y="1143000"/>
            <a:ext cx="6568270" cy="4395952"/>
          </a:xfrm>
        </p:spPr>
      </p:pic>
      <p:sp>
        <p:nvSpPr>
          <p:cNvPr id="4" name="Text Placeholder 3">
            <a:extLst>
              <a:ext uri="{FF2B5EF4-FFF2-40B4-BE49-F238E27FC236}">
                <a16:creationId xmlns:a16="http://schemas.microsoft.com/office/drawing/2014/main" id="{ED0125F9-B50E-FAE3-BA05-30E674675BB3}"/>
              </a:ext>
            </a:extLst>
          </p:cNvPr>
          <p:cNvSpPr>
            <a:spLocks noGrp="1"/>
          </p:cNvSpPr>
          <p:nvPr>
            <p:ph type="body" sz="half" idx="2"/>
          </p:nvPr>
        </p:nvSpPr>
        <p:spPr/>
        <p:txBody>
          <a:bodyPr/>
          <a:lstStyle/>
          <a:p>
            <a:r>
              <a:rPr lang="en-IN" b="0" i="0" dirty="0">
                <a:solidFill>
                  <a:srgbClr val="3C484E"/>
                </a:solidFill>
                <a:effectLst/>
                <a:latin typeface="Arial" panose="020B0604020202020204" pitchFamily="34" charset="0"/>
              </a:rPr>
              <a:t>ROUGE scores are divided into ROUGE-1, ROUGE-2, and ROUGE-L scores.</a:t>
            </a:r>
            <a:endParaRPr lang="en-US" dirty="0"/>
          </a:p>
        </p:txBody>
      </p:sp>
      <p:sp>
        <p:nvSpPr>
          <p:cNvPr id="7" name="Rectangle 6">
            <a:extLst>
              <a:ext uri="{FF2B5EF4-FFF2-40B4-BE49-F238E27FC236}">
                <a16:creationId xmlns:a16="http://schemas.microsoft.com/office/drawing/2014/main" id="{A5BC84FC-D36F-4DCB-EE15-5576EA2F7857}"/>
              </a:ext>
            </a:extLst>
          </p:cNvPr>
          <p:cNvSpPr/>
          <p:nvPr/>
        </p:nvSpPr>
        <p:spPr>
          <a:xfrm>
            <a:off x="3583233" y="2594517"/>
            <a:ext cx="1472281"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GB" sz="2400" b="0" cap="none" spc="0" dirty="0">
                <a:ln w="0"/>
                <a:solidFill>
                  <a:schemeClr val="tx1"/>
                </a:solidFill>
                <a:effectLst>
                  <a:outerShdw blurRad="38100" dist="19050" dir="2700000" algn="tl" rotWithShape="0">
                    <a:schemeClr val="dk1">
                      <a:alpha val="40000"/>
                    </a:schemeClr>
                  </a:outerShdw>
                </a:effectLst>
              </a:rPr>
              <a:t>ROUGE </a:t>
            </a:r>
            <a:r>
              <a:rPr lang="en-GB" sz="2400" dirty="0">
                <a:ln w="0"/>
                <a:solidFill>
                  <a:schemeClr val="tx1"/>
                </a:solidFill>
                <a:effectLst>
                  <a:outerShdw blurRad="38100" dist="19050" dir="2700000" algn="tl" rotWithShape="0">
                    <a:schemeClr val="dk1">
                      <a:alpha val="40000"/>
                    </a:schemeClr>
                  </a:outerShdw>
                </a:effectLst>
              </a:rPr>
              <a:t>1</a:t>
            </a:r>
            <a:endParaRPr lang="en-GB" sz="2400" b="0" cap="none" spc="0"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1F257676-5A0C-086F-66EB-456A1B7A0798}"/>
              </a:ext>
            </a:extLst>
          </p:cNvPr>
          <p:cNvSpPr txBox="1"/>
          <p:nvPr/>
        </p:nvSpPr>
        <p:spPr>
          <a:xfrm>
            <a:off x="3583234" y="3509428"/>
            <a:ext cx="1472281"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2400" dirty="0">
                <a:ln w="0"/>
                <a:effectLst>
                  <a:outerShdw blurRad="38100" dist="19050" dir="2700000" algn="tl" rotWithShape="0">
                    <a:schemeClr val="dk1">
                      <a:alpha val="40000"/>
                    </a:schemeClr>
                  </a:outerShdw>
                </a:effectLst>
              </a:rPr>
              <a:t>ROUGE 2</a:t>
            </a:r>
          </a:p>
        </p:txBody>
      </p:sp>
      <p:sp>
        <p:nvSpPr>
          <p:cNvPr id="14" name="TextBox 13">
            <a:extLst>
              <a:ext uri="{FF2B5EF4-FFF2-40B4-BE49-F238E27FC236}">
                <a16:creationId xmlns:a16="http://schemas.microsoft.com/office/drawing/2014/main" id="{B2E3F650-658B-038C-2546-6023D3224E14}"/>
              </a:ext>
            </a:extLst>
          </p:cNvPr>
          <p:cNvSpPr txBox="1"/>
          <p:nvPr/>
        </p:nvSpPr>
        <p:spPr>
          <a:xfrm>
            <a:off x="3583235" y="4655171"/>
            <a:ext cx="1472281"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2400" dirty="0">
                <a:ln w="0"/>
                <a:effectLst>
                  <a:outerShdw blurRad="38100" dist="19050" dir="2700000" algn="tl" rotWithShape="0">
                    <a:schemeClr val="dk1">
                      <a:alpha val="40000"/>
                    </a:schemeClr>
                  </a:outerShdw>
                </a:effectLst>
              </a:rPr>
              <a:t>ROUGE L</a:t>
            </a:r>
          </a:p>
        </p:txBody>
      </p:sp>
      <p:pic>
        <p:nvPicPr>
          <p:cNvPr id="16" name="Audio 15">
            <a:hlinkClick r:id="" action="ppaction://media"/>
            <a:extLst>
              <a:ext uri="{FF2B5EF4-FFF2-40B4-BE49-F238E27FC236}">
                <a16:creationId xmlns:a16="http://schemas.microsoft.com/office/drawing/2014/main" id="{AD4B2976-8A13-8504-FAD9-22B1DB85DD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53350612"/>
      </p:ext>
    </p:extLst>
  </p:cSld>
  <p:clrMapOvr>
    <a:masterClrMapping/>
  </p:clrMapOvr>
  <mc:AlternateContent xmlns:mc="http://schemas.openxmlformats.org/markup-compatibility/2006" xmlns:p14="http://schemas.microsoft.com/office/powerpoint/2010/main">
    <mc:Choice Requires="p14">
      <p:transition spd="slow" p14:dur="2000" advTm="33053"/>
    </mc:Choice>
    <mc:Fallback xmlns="">
      <p:transition spd="slow" advTm="33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45A4B6-392A-CAA0-789C-DC58BB522922}"/>
              </a:ext>
            </a:extLst>
          </p:cNvPr>
          <p:cNvSpPr txBox="1"/>
          <p:nvPr/>
        </p:nvSpPr>
        <p:spPr>
          <a:xfrm>
            <a:off x="430926" y="609599"/>
            <a:ext cx="11140964" cy="3570208"/>
          </a:xfrm>
          <a:prstGeom prst="rect">
            <a:avLst/>
          </a:prstGeom>
          <a:noFill/>
        </p:spPr>
        <p:txBody>
          <a:bodyPr wrap="square" rtlCol="0">
            <a:spAutoFit/>
          </a:bodyPr>
          <a:lstStyle/>
          <a:p>
            <a:r>
              <a:rPr lang="en-US" sz="2400" b="1" dirty="0"/>
              <a:t>Findings and Conclusions:</a:t>
            </a:r>
          </a:p>
          <a:p>
            <a:endParaRPr lang="en-US" dirty="0"/>
          </a:p>
          <a:p>
            <a:pPr marL="342900" indent="-342900">
              <a:buAutoNum type="arabicParenR"/>
            </a:pPr>
            <a:r>
              <a:rPr lang="en-US" dirty="0"/>
              <a:t>Luhn’s Heuristic Method and Text rank scored very similarly and could have performed differently on different input documents.</a:t>
            </a:r>
          </a:p>
          <a:p>
            <a:pPr marL="342900" indent="-342900">
              <a:buAutoNum type="arabicParenR"/>
            </a:pPr>
            <a:r>
              <a:rPr lang="en-US" dirty="0"/>
              <a:t> In terms of readability, the Transformer model produced the best summary as it closely resembles the human-made summary.</a:t>
            </a:r>
          </a:p>
          <a:p>
            <a:pPr marL="342900" indent="-342900">
              <a:buAutoNum type="arabicParenR"/>
            </a:pPr>
            <a:r>
              <a:rPr lang="en-US" dirty="0"/>
              <a:t>The summary produced by Luhn’s Heuristic Method is not accurate enough because it is one of the earliest Text summarization models to come into the picture.</a:t>
            </a:r>
          </a:p>
          <a:p>
            <a:endParaRPr lang="en-US" dirty="0"/>
          </a:p>
          <a:p>
            <a:r>
              <a:rPr lang="en-US" dirty="0"/>
              <a:t>While a lot of work is still being done in the field of Abstractive Summarization, it is impressive to see how well the trained model summarized our source material. Our source material might have provided a summary with a higher ROUGE score than the other Extractive Models that we reviewed above if it contained more sentences.</a:t>
            </a:r>
          </a:p>
        </p:txBody>
      </p:sp>
      <p:pic>
        <p:nvPicPr>
          <p:cNvPr id="6" name="Audio 5">
            <a:hlinkClick r:id="" action="ppaction://media"/>
            <a:extLst>
              <a:ext uri="{FF2B5EF4-FFF2-40B4-BE49-F238E27FC236}">
                <a16:creationId xmlns:a16="http://schemas.microsoft.com/office/drawing/2014/main" id="{BF8B9034-3E16-B52D-4DFC-A1A3531E37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26466030"/>
      </p:ext>
    </p:extLst>
  </p:cSld>
  <p:clrMapOvr>
    <a:masterClrMapping/>
  </p:clrMapOvr>
  <mc:AlternateContent xmlns:mc="http://schemas.openxmlformats.org/markup-compatibility/2006" xmlns:p14="http://schemas.microsoft.com/office/powerpoint/2010/main">
    <mc:Choice Requires="p14">
      <p:transition spd="slow" p14:dur="2000" advTm="40716"/>
    </mc:Choice>
    <mc:Fallback xmlns="">
      <p:transition spd="slow" advTm="40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2">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Shape 24">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C46189-3616-ADE4-2AFF-F6AF1F312928}"/>
              </a:ext>
            </a:extLst>
          </p:cNvPr>
          <p:cNvSpPr>
            <a:spLocks noGrp="1"/>
          </p:cNvSpPr>
          <p:nvPr>
            <p:ph type="ctrTitle"/>
          </p:nvPr>
        </p:nvSpPr>
        <p:spPr>
          <a:xfrm>
            <a:off x="1069849" y="1298448"/>
            <a:ext cx="7056444" cy="3255264"/>
          </a:xfrm>
        </p:spPr>
        <p:txBody>
          <a:bodyPr>
            <a:normAutofit/>
          </a:bodyPr>
          <a:lstStyle/>
          <a:p>
            <a:pPr algn="r"/>
            <a:r>
              <a:rPr lang="en-US">
                <a:solidFill>
                  <a:schemeClr val="accent1"/>
                </a:solidFill>
              </a:rPr>
              <a:t>Applying Transformers to Real World data </a:t>
            </a:r>
          </a:p>
        </p:txBody>
      </p:sp>
      <p:sp>
        <p:nvSpPr>
          <p:cNvPr id="3" name="Subtitle 2">
            <a:extLst>
              <a:ext uri="{FF2B5EF4-FFF2-40B4-BE49-F238E27FC236}">
                <a16:creationId xmlns:a16="http://schemas.microsoft.com/office/drawing/2014/main" id="{96F3B6B8-CE11-2619-CCC8-3616C3F3E226}"/>
              </a:ext>
            </a:extLst>
          </p:cNvPr>
          <p:cNvSpPr>
            <a:spLocks noGrp="1"/>
          </p:cNvSpPr>
          <p:nvPr>
            <p:ph type="subTitle" idx="1"/>
          </p:nvPr>
        </p:nvSpPr>
        <p:spPr>
          <a:xfrm>
            <a:off x="8528702" y="4084889"/>
            <a:ext cx="3021621" cy="1709159"/>
          </a:xfrm>
        </p:spPr>
        <p:txBody>
          <a:bodyPr>
            <a:normAutofit/>
          </a:bodyPr>
          <a:lstStyle/>
          <a:p>
            <a:pPr algn="r"/>
            <a:r>
              <a:rPr lang="en-US" sz="1800">
                <a:solidFill>
                  <a:srgbClr val="FFFFFF"/>
                </a:solidFill>
              </a:rPr>
              <a:t>I utilized the Inshorts dataset for this challenge. A service called Inshorts gathers news from multiple sources and distributes it as an overview (or "in short").</a:t>
            </a:r>
          </a:p>
        </p:txBody>
      </p:sp>
      <p:pic>
        <p:nvPicPr>
          <p:cNvPr id="11" name="Audio 10">
            <a:hlinkClick r:id="" action="ppaction://media"/>
            <a:extLst>
              <a:ext uri="{FF2B5EF4-FFF2-40B4-BE49-F238E27FC236}">
                <a16:creationId xmlns:a16="http://schemas.microsoft.com/office/drawing/2014/main" id="{9880001A-5E8C-7D53-24D5-454A916AE6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65323902"/>
      </p:ext>
    </p:extLst>
  </p:cSld>
  <p:clrMapOvr>
    <a:masterClrMapping/>
  </p:clrMapOvr>
  <mc:AlternateContent xmlns:mc="http://schemas.openxmlformats.org/markup-compatibility/2006" xmlns:p14="http://schemas.microsoft.com/office/powerpoint/2010/main">
    <mc:Choice Requires="p14">
      <p:transition spd="slow" p14:dur="2000" advTm="16706"/>
    </mc:Choice>
    <mc:Fallback xmlns="">
      <p:transition spd="slow" advTm="16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F58B711-EF94-629B-FE76-99F5A0C14EBB}"/>
              </a:ext>
            </a:extLst>
          </p:cNvPr>
          <p:cNvGrpSpPr/>
          <p:nvPr/>
        </p:nvGrpSpPr>
        <p:grpSpPr>
          <a:xfrm>
            <a:off x="1040526" y="420165"/>
            <a:ext cx="4550978" cy="3121821"/>
            <a:chOff x="4424854" y="623524"/>
            <a:chExt cx="5735144" cy="5511394"/>
          </a:xfrm>
        </p:grpSpPr>
        <p:sp>
          <p:nvSpPr>
            <p:cNvPr id="7" name="Freeform 6">
              <a:extLst>
                <a:ext uri="{FF2B5EF4-FFF2-40B4-BE49-F238E27FC236}">
                  <a16:creationId xmlns:a16="http://schemas.microsoft.com/office/drawing/2014/main" id="{C3911EA3-AF0F-6562-E95D-37CD1225CF14}"/>
                </a:ext>
              </a:extLst>
            </p:cNvPr>
            <p:cNvSpPr/>
            <p:nvPr/>
          </p:nvSpPr>
          <p:spPr>
            <a:xfrm>
              <a:off x="4424854" y="623524"/>
              <a:ext cx="1374976" cy="1964251"/>
            </a:xfrm>
            <a:custGeom>
              <a:avLst/>
              <a:gdLst>
                <a:gd name="connsiteX0" fmla="*/ 0 w 1964250"/>
                <a:gd name="connsiteY0" fmla="*/ 0 h 1374975"/>
                <a:gd name="connsiteX1" fmla="*/ 1276763 w 1964250"/>
                <a:gd name="connsiteY1" fmla="*/ 0 h 1374975"/>
                <a:gd name="connsiteX2" fmla="*/ 1964250 w 1964250"/>
                <a:gd name="connsiteY2" fmla="*/ 687488 h 1374975"/>
                <a:gd name="connsiteX3" fmla="*/ 1276763 w 1964250"/>
                <a:gd name="connsiteY3" fmla="*/ 1374975 h 1374975"/>
                <a:gd name="connsiteX4" fmla="*/ 0 w 1964250"/>
                <a:gd name="connsiteY4" fmla="*/ 1374975 h 1374975"/>
                <a:gd name="connsiteX5" fmla="*/ 687488 w 1964250"/>
                <a:gd name="connsiteY5" fmla="*/ 687488 h 1374975"/>
                <a:gd name="connsiteX6" fmla="*/ 0 w 1964250"/>
                <a:gd name="connsiteY6" fmla="*/ 0 h 137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50" h="1374975">
                  <a:moveTo>
                    <a:pt x="1964249" y="0"/>
                  </a:moveTo>
                  <a:lnTo>
                    <a:pt x="1964249" y="893734"/>
                  </a:lnTo>
                  <a:lnTo>
                    <a:pt x="982124" y="1374975"/>
                  </a:lnTo>
                  <a:lnTo>
                    <a:pt x="1" y="893734"/>
                  </a:lnTo>
                  <a:lnTo>
                    <a:pt x="1" y="0"/>
                  </a:lnTo>
                  <a:lnTo>
                    <a:pt x="982124" y="481242"/>
                  </a:lnTo>
                  <a:lnTo>
                    <a:pt x="1964249"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1" tIns="711619" rIns="24130" bIns="711617" numCol="1" spcCol="1270" anchor="ctr" anchorCtr="0">
              <a:noAutofit/>
            </a:bodyPr>
            <a:lstStyle/>
            <a:p>
              <a:pPr marL="0" lvl="0" indent="0" algn="ctr" defTabSz="1689100">
                <a:lnSpc>
                  <a:spcPct val="90000"/>
                </a:lnSpc>
                <a:spcBef>
                  <a:spcPct val="0"/>
                </a:spcBef>
                <a:spcAft>
                  <a:spcPct val="35000"/>
                </a:spcAft>
                <a:buNone/>
              </a:pPr>
              <a:r>
                <a:rPr lang="en-GB" sz="3800" kern="1200" dirty="0"/>
                <a:t>1</a:t>
              </a:r>
            </a:p>
          </p:txBody>
        </p:sp>
        <p:sp>
          <p:nvSpPr>
            <p:cNvPr id="8" name="Freeform 7">
              <a:extLst>
                <a:ext uri="{FF2B5EF4-FFF2-40B4-BE49-F238E27FC236}">
                  <a16:creationId xmlns:a16="http://schemas.microsoft.com/office/drawing/2014/main" id="{C2703BC6-F67B-B309-134D-18BA648D62B0}"/>
                </a:ext>
              </a:extLst>
            </p:cNvPr>
            <p:cNvSpPr/>
            <p:nvPr/>
          </p:nvSpPr>
          <p:spPr>
            <a:xfrm>
              <a:off x="5799828" y="623525"/>
              <a:ext cx="4360170" cy="1276763"/>
            </a:xfrm>
            <a:custGeom>
              <a:avLst/>
              <a:gdLst>
                <a:gd name="connsiteX0" fmla="*/ 212798 w 1276762"/>
                <a:gd name="connsiteY0" fmla="*/ 0 h 4360169"/>
                <a:gd name="connsiteX1" fmla="*/ 1063964 w 1276762"/>
                <a:gd name="connsiteY1" fmla="*/ 0 h 4360169"/>
                <a:gd name="connsiteX2" fmla="*/ 1276762 w 1276762"/>
                <a:gd name="connsiteY2" fmla="*/ 212798 h 4360169"/>
                <a:gd name="connsiteX3" fmla="*/ 1276762 w 1276762"/>
                <a:gd name="connsiteY3" fmla="*/ 4360169 h 4360169"/>
                <a:gd name="connsiteX4" fmla="*/ 1276762 w 1276762"/>
                <a:gd name="connsiteY4" fmla="*/ 4360169 h 4360169"/>
                <a:gd name="connsiteX5" fmla="*/ 0 w 1276762"/>
                <a:gd name="connsiteY5" fmla="*/ 4360169 h 4360169"/>
                <a:gd name="connsiteX6" fmla="*/ 0 w 1276762"/>
                <a:gd name="connsiteY6" fmla="*/ 4360169 h 4360169"/>
                <a:gd name="connsiteX7" fmla="*/ 0 w 1276762"/>
                <a:gd name="connsiteY7" fmla="*/ 212798 h 4360169"/>
                <a:gd name="connsiteX8" fmla="*/ 212798 w 1276762"/>
                <a:gd name="connsiteY8" fmla="*/ 0 h 43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762" h="4360169">
                  <a:moveTo>
                    <a:pt x="1276762" y="726711"/>
                  </a:moveTo>
                  <a:lnTo>
                    <a:pt x="1276762" y="3633458"/>
                  </a:lnTo>
                  <a:cubicBezTo>
                    <a:pt x="1276762" y="4034808"/>
                    <a:pt x="1248864" y="4360167"/>
                    <a:pt x="1214450" y="4360167"/>
                  </a:cubicBezTo>
                  <a:lnTo>
                    <a:pt x="0" y="4360167"/>
                  </a:lnTo>
                  <a:lnTo>
                    <a:pt x="0" y="4360167"/>
                  </a:lnTo>
                  <a:lnTo>
                    <a:pt x="0" y="2"/>
                  </a:lnTo>
                  <a:lnTo>
                    <a:pt x="0" y="2"/>
                  </a:lnTo>
                  <a:lnTo>
                    <a:pt x="1214450" y="2"/>
                  </a:lnTo>
                  <a:cubicBezTo>
                    <a:pt x="1248864" y="2"/>
                    <a:pt x="1276762" y="325361"/>
                    <a:pt x="1276762" y="72671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6033" tIns="85186" rIns="85186" bIns="85187" numCol="1" spcCol="1270" anchor="ctr" anchorCtr="0">
              <a:noAutofit/>
            </a:bodyPr>
            <a:lstStyle/>
            <a:p>
              <a:pPr marL="285750" lvl="1" indent="-285750" algn="l" defTabSz="1600200">
                <a:lnSpc>
                  <a:spcPct val="90000"/>
                </a:lnSpc>
                <a:spcBef>
                  <a:spcPct val="0"/>
                </a:spcBef>
                <a:spcAft>
                  <a:spcPct val="15000"/>
                </a:spcAft>
                <a:buChar char="•"/>
              </a:pPr>
              <a:endParaRPr lang="en-GB" sz="2400" kern="1200" dirty="0"/>
            </a:p>
            <a:p>
              <a:pPr marL="285750" lvl="1" indent="-285750" algn="l" defTabSz="1600200">
                <a:lnSpc>
                  <a:spcPct val="90000"/>
                </a:lnSpc>
                <a:spcBef>
                  <a:spcPct val="0"/>
                </a:spcBef>
                <a:spcAft>
                  <a:spcPct val="15000"/>
                </a:spcAft>
                <a:buChar char="•"/>
              </a:pPr>
              <a:r>
                <a:rPr lang="en-GB" sz="2400" kern="1200" dirty="0"/>
                <a:t>Pre-Processing</a:t>
              </a:r>
            </a:p>
            <a:p>
              <a:pPr marL="285750" lvl="1" indent="-285750" algn="l" defTabSz="1600200">
                <a:lnSpc>
                  <a:spcPct val="90000"/>
                </a:lnSpc>
                <a:spcBef>
                  <a:spcPct val="0"/>
                </a:spcBef>
                <a:spcAft>
                  <a:spcPct val="15000"/>
                </a:spcAft>
                <a:buChar char="•"/>
              </a:pPr>
              <a:endParaRPr lang="en-GB" sz="3600" kern="1200" dirty="0"/>
            </a:p>
          </p:txBody>
        </p:sp>
        <p:sp>
          <p:nvSpPr>
            <p:cNvPr id="9" name="Freeform 8">
              <a:extLst>
                <a:ext uri="{FF2B5EF4-FFF2-40B4-BE49-F238E27FC236}">
                  <a16:creationId xmlns:a16="http://schemas.microsoft.com/office/drawing/2014/main" id="{463FB32E-88F6-4810-D4BC-D2B4BB7B9A4C}"/>
                </a:ext>
              </a:extLst>
            </p:cNvPr>
            <p:cNvSpPr/>
            <p:nvPr/>
          </p:nvSpPr>
          <p:spPr>
            <a:xfrm>
              <a:off x="4424854" y="2397095"/>
              <a:ext cx="1374976" cy="1964251"/>
            </a:xfrm>
            <a:custGeom>
              <a:avLst/>
              <a:gdLst>
                <a:gd name="connsiteX0" fmla="*/ 0 w 1964250"/>
                <a:gd name="connsiteY0" fmla="*/ 0 h 1374975"/>
                <a:gd name="connsiteX1" fmla="*/ 1276763 w 1964250"/>
                <a:gd name="connsiteY1" fmla="*/ 0 h 1374975"/>
                <a:gd name="connsiteX2" fmla="*/ 1964250 w 1964250"/>
                <a:gd name="connsiteY2" fmla="*/ 687488 h 1374975"/>
                <a:gd name="connsiteX3" fmla="*/ 1276763 w 1964250"/>
                <a:gd name="connsiteY3" fmla="*/ 1374975 h 1374975"/>
                <a:gd name="connsiteX4" fmla="*/ 0 w 1964250"/>
                <a:gd name="connsiteY4" fmla="*/ 1374975 h 1374975"/>
                <a:gd name="connsiteX5" fmla="*/ 687488 w 1964250"/>
                <a:gd name="connsiteY5" fmla="*/ 687488 h 1374975"/>
                <a:gd name="connsiteX6" fmla="*/ 0 w 1964250"/>
                <a:gd name="connsiteY6" fmla="*/ 0 h 137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50" h="1374975">
                  <a:moveTo>
                    <a:pt x="1964249" y="0"/>
                  </a:moveTo>
                  <a:lnTo>
                    <a:pt x="1964249" y="893734"/>
                  </a:lnTo>
                  <a:lnTo>
                    <a:pt x="982124" y="1374975"/>
                  </a:lnTo>
                  <a:lnTo>
                    <a:pt x="1" y="893734"/>
                  </a:lnTo>
                  <a:lnTo>
                    <a:pt x="1" y="0"/>
                  </a:lnTo>
                  <a:lnTo>
                    <a:pt x="982124" y="481242"/>
                  </a:lnTo>
                  <a:lnTo>
                    <a:pt x="1964249"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1" tIns="711619" rIns="24130" bIns="711617" numCol="1" spcCol="1270" anchor="ctr" anchorCtr="0">
              <a:noAutofit/>
            </a:bodyPr>
            <a:lstStyle/>
            <a:p>
              <a:pPr marL="0" lvl="0" indent="0" algn="ctr" defTabSz="1689100">
                <a:lnSpc>
                  <a:spcPct val="90000"/>
                </a:lnSpc>
                <a:spcBef>
                  <a:spcPct val="0"/>
                </a:spcBef>
                <a:spcAft>
                  <a:spcPct val="35000"/>
                </a:spcAft>
                <a:buNone/>
              </a:pPr>
              <a:r>
                <a:rPr lang="en-GB" sz="3800" kern="1200" dirty="0"/>
                <a:t>2</a:t>
              </a:r>
            </a:p>
          </p:txBody>
        </p:sp>
        <p:sp>
          <p:nvSpPr>
            <p:cNvPr id="10" name="Freeform 9">
              <a:extLst>
                <a:ext uri="{FF2B5EF4-FFF2-40B4-BE49-F238E27FC236}">
                  <a16:creationId xmlns:a16="http://schemas.microsoft.com/office/drawing/2014/main" id="{7E7F3171-CDDE-C48B-B4F6-1D841FDE84FE}"/>
                </a:ext>
              </a:extLst>
            </p:cNvPr>
            <p:cNvSpPr/>
            <p:nvPr/>
          </p:nvSpPr>
          <p:spPr>
            <a:xfrm>
              <a:off x="5799828" y="2397095"/>
              <a:ext cx="4360170" cy="1276763"/>
            </a:xfrm>
            <a:custGeom>
              <a:avLst/>
              <a:gdLst>
                <a:gd name="connsiteX0" fmla="*/ 212798 w 1276762"/>
                <a:gd name="connsiteY0" fmla="*/ 0 h 4360169"/>
                <a:gd name="connsiteX1" fmla="*/ 1063964 w 1276762"/>
                <a:gd name="connsiteY1" fmla="*/ 0 h 4360169"/>
                <a:gd name="connsiteX2" fmla="*/ 1276762 w 1276762"/>
                <a:gd name="connsiteY2" fmla="*/ 212798 h 4360169"/>
                <a:gd name="connsiteX3" fmla="*/ 1276762 w 1276762"/>
                <a:gd name="connsiteY3" fmla="*/ 4360169 h 4360169"/>
                <a:gd name="connsiteX4" fmla="*/ 1276762 w 1276762"/>
                <a:gd name="connsiteY4" fmla="*/ 4360169 h 4360169"/>
                <a:gd name="connsiteX5" fmla="*/ 0 w 1276762"/>
                <a:gd name="connsiteY5" fmla="*/ 4360169 h 4360169"/>
                <a:gd name="connsiteX6" fmla="*/ 0 w 1276762"/>
                <a:gd name="connsiteY6" fmla="*/ 4360169 h 4360169"/>
                <a:gd name="connsiteX7" fmla="*/ 0 w 1276762"/>
                <a:gd name="connsiteY7" fmla="*/ 212798 h 4360169"/>
                <a:gd name="connsiteX8" fmla="*/ 212798 w 1276762"/>
                <a:gd name="connsiteY8" fmla="*/ 0 h 43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762" h="4360169">
                  <a:moveTo>
                    <a:pt x="1276762" y="726711"/>
                  </a:moveTo>
                  <a:lnTo>
                    <a:pt x="1276762" y="3633458"/>
                  </a:lnTo>
                  <a:cubicBezTo>
                    <a:pt x="1276762" y="4034808"/>
                    <a:pt x="1248864" y="4360167"/>
                    <a:pt x="1214450" y="4360167"/>
                  </a:cubicBezTo>
                  <a:lnTo>
                    <a:pt x="0" y="4360167"/>
                  </a:lnTo>
                  <a:lnTo>
                    <a:pt x="0" y="4360167"/>
                  </a:lnTo>
                  <a:lnTo>
                    <a:pt x="0" y="2"/>
                  </a:lnTo>
                  <a:lnTo>
                    <a:pt x="0" y="2"/>
                  </a:lnTo>
                  <a:lnTo>
                    <a:pt x="1214450" y="2"/>
                  </a:lnTo>
                  <a:cubicBezTo>
                    <a:pt x="1248864" y="2"/>
                    <a:pt x="1276762" y="325361"/>
                    <a:pt x="1276762" y="72671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6033" tIns="85186" rIns="85186" bIns="85187" numCol="1" spcCol="1270" anchor="ctr" anchorCtr="0">
              <a:noAutofit/>
            </a:bodyPr>
            <a:lstStyle/>
            <a:p>
              <a:pPr marL="285750" lvl="1" indent="-285750" algn="l" defTabSz="1600200">
                <a:lnSpc>
                  <a:spcPct val="90000"/>
                </a:lnSpc>
                <a:spcBef>
                  <a:spcPct val="0"/>
                </a:spcBef>
                <a:spcAft>
                  <a:spcPct val="15000"/>
                </a:spcAft>
                <a:buChar char="•"/>
              </a:pPr>
              <a:endParaRPr lang="en-GB" sz="3600" kern="1200" dirty="0"/>
            </a:p>
            <a:p>
              <a:pPr marL="285750" lvl="1" indent="-285750" algn="l" defTabSz="1600200">
                <a:lnSpc>
                  <a:spcPct val="90000"/>
                </a:lnSpc>
                <a:spcBef>
                  <a:spcPct val="0"/>
                </a:spcBef>
                <a:spcAft>
                  <a:spcPct val="15000"/>
                </a:spcAft>
                <a:buChar char="•"/>
              </a:pPr>
              <a:r>
                <a:rPr lang="en-GB" sz="2400" kern="1200" dirty="0"/>
                <a:t>Utility Functions</a:t>
              </a:r>
            </a:p>
            <a:p>
              <a:pPr marL="285750" lvl="1" indent="-285750" algn="l" defTabSz="1600200">
                <a:lnSpc>
                  <a:spcPct val="90000"/>
                </a:lnSpc>
                <a:spcBef>
                  <a:spcPct val="0"/>
                </a:spcBef>
                <a:spcAft>
                  <a:spcPct val="15000"/>
                </a:spcAft>
                <a:buChar char="•"/>
              </a:pPr>
              <a:endParaRPr lang="en-GB" sz="3600" kern="1200" dirty="0"/>
            </a:p>
          </p:txBody>
        </p:sp>
        <p:sp>
          <p:nvSpPr>
            <p:cNvPr id="11" name="Freeform 10">
              <a:extLst>
                <a:ext uri="{FF2B5EF4-FFF2-40B4-BE49-F238E27FC236}">
                  <a16:creationId xmlns:a16="http://schemas.microsoft.com/office/drawing/2014/main" id="{FE23AA23-F58D-3B84-3228-6FE47F4D52D8}"/>
                </a:ext>
              </a:extLst>
            </p:cNvPr>
            <p:cNvSpPr/>
            <p:nvPr/>
          </p:nvSpPr>
          <p:spPr>
            <a:xfrm>
              <a:off x="4424854" y="4170667"/>
              <a:ext cx="1374976" cy="1964251"/>
            </a:xfrm>
            <a:custGeom>
              <a:avLst/>
              <a:gdLst>
                <a:gd name="connsiteX0" fmla="*/ 0 w 1964250"/>
                <a:gd name="connsiteY0" fmla="*/ 0 h 1374975"/>
                <a:gd name="connsiteX1" fmla="*/ 1276763 w 1964250"/>
                <a:gd name="connsiteY1" fmla="*/ 0 h 1374975"/>
                <a:gd name="connsiteX2" fmla="*/ 1964250 w 1964250"/>
                <a:gd name="connsiteY2" fmla="*/ 687488 h 1374975"/>
                <a:gd name="connsiteX3" fmla="*/ 1276763 w 1964250"/>
                <a:gd name="connsiteY3" fmla="*/ 1374975 h 1374975"/>
                <a:gd name="connsiteX4" fmla="*/ 0 w 1964250"/>
                <a:gd name="connsiteY4" fmla="*/ 1374975 h 1374975"/>
                <a:gd name="connsiteX5" fmla="*/ 687488 w 1964250"/>
                <a:gd name="connsiteY5" fmla="*/ 687488 h 1374975"/>
                <a:gd name="connsiteX6" fmla="*/ 0 w 1964250"/>
                <a:gd name="connsiteY6" fmla="*/ 0 h 137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50" h="1374975">
                  <a:moveTo>
                    <a:pt x="1964249" y="0"/>
                  </a:moveTo>
                  <a:lnTo>
                    <a:pt x="1964249" y="893734"/>
                  </a:lnTo>
                  <a:lnTo>
                    <a:pt x="982124" y="1374975"/>
                  </a:lnTo>
                  <a:lnTo>
                    <a:pt x="1" y="893734"/>
                  </a:lnTo>
                  <a:lnTo>
                    <a:pt x="1" y="0"/>
                  </a:lnTo>
                  <a:lnTo>
                    <a:pt x="982124" y="481242"/>
                  </a:lnTo>
                  <a:lnTo>
                    <a:pt x="1964249"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1" tIns="711619" rIns="24130" bIns="711617" numCol="1" spcCol="1270" anchor="ctr" anchorCtr="0">
              <a:noAutofit/>
            </a:bodyPr>
            <a:lstStyle/>
            <a:p>
              <a:pPr marL="0" lvl="0" indent="0" algn="ctr" defTabSz="1689100">
                <a:lnSpc>
                  <a:spcPct val="90000"/>
                </a:lnSpc>
                <a:spcBef>
                  <a:spcPct val="0"/>
                </a:spcBef>
                <a:spcAft>
                  <a:spcPct val="35000"/>
                </a:spcAft>
                <a:buNone/>
              </a:pPr>
              <a:r>
                <a:rPr lang="en-GB" sz="3800" kern="1200" dirty="0"/>
                <a:t>3</a:t>
              </a:r>
            </a:p>
          </p:txBody>
        </p:sp>
        <p:sp>
          <p:nvSpPr>
            <p:cNvPr id="12" name="Freeform 11">
              <a:extLst>
                <a:ext uri="{FF2B5EF4-FFF2-40B4-BE49-F238E27FC236}">
                  <a16:creationId xmlns:a16="http://schemas.microsoft.com/office/drawing/2014/main" id="{8A85804F-EBBE-2E0E-8A10-32D9EA3CE149}"/>
                </a:ext>
              </a:extLst>
            </p:cNvPr>
            <p:cNvSpPr/>
            <p:nvPr/>
          </p:nvSpPr>
          <p:spPr>
            <a:xfrm>
              <a:off x="5799828" y="4170667"/>
              <a:ext cx="4360170" cy="1276763"/>
            </a:xfrm>
            <a:custGeom>
              <a:avLst/>
              <a:gdLst>
                <a:gd name="connsiteX0" fmla="*/ 212798 w 1276762"/>
                <a:gd name="connsiteY0" fmla="*/ 0 h 4360169"/>
                <a:gd name="connsiteX1" fmla="*/ 1063964 w 1276762"/>
                <a:gd name="connsiteY1" fmla="*/ 0 h 4360169"/>
                <a:gd name="connsiteX2" fmla="*/ 1276762 w 1276762"/>
                <a:gd name="connsiteY2" fmla="*/ 212798 h 4360169"/>
                <a:gd name="connsiteX3" fmla="*/ 1276762 w 1276762"/>
                <a:gd name="connsiteY3" fmla="*/ 4360169 h 4360169"/>
                <a:gd name="connsiteX4" fmla="*/ 1276762 w 1276762"/>
                <a:gd name="connsiteY4" fmla="*/ 4360169 h 4360169"/>
                <a:gd name="connsiteX5" fmla="*/ 0 w 1276762"/>
                <a:gd name="connsiteY5" fmla="*/ 4360169 h 4360169"/>
                <a:gd name="connsiteX6" fmla="*/ 0 w 1276762"/>
                <a:gd name="connsiteY6" fmla="*/ 4360169 h 4360169"/>
                <a:gd name="connsiteX7" fmla="*/ 0 w 1276762"/>
                <a:gd name="connsiteY7" fmla="*/ 212798 h 4360169"/>
                <a:gd name="connsiteX8" fmla="*/ 212798 w 1276762"/>
                <a:gd name="connsiteY8" fmla="*/ 0 h 43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762" h="4360169">
                  <a:moveTo>
                    <a:pt x="1276762" y="726711"/>
                  </a:moveTo>
                  <a:lnTo>
                    <a:pt x="1276762" y="3633458"/>
                  </a:lnTo>
                  <a:cubicBezTo>
                    <a:pt x="1276762" y="4034808"/>
                    <a:pt x="1248864" y="4360167"/>
                    <a:pt x="1214450" y="4360167"/>
                  </a:cubicBezTo>
                  <a:lnTo>
                    <a:pt x="0" y="4360167"/>
                  </a:lnTo>
                  <a:lnTo>
                    <a:pt x="0" y="4360167"/>
                  </a:lnTo>
                  <a:lnTo>
                    <a:pt x="0" y="2"/>
                  </a:lnTo>
                  <a:lnTo>
                    <a:pt x="0" y="2"/>
                  </a:lnTo>
                  <a:lnTo>
                    <a:pt x="1214450" y="2"/>
                  </a:lnTo>
                  <a:cubicBezTo>
                    <a:pt x="1248864" y="2"/>
                    <a:pt x="1276762" y="325361"/>
                    <a:pt x="1276762" y="72671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6033" tIns="85186" rIns="85186" bIns="85187" numCol="1" spcCol="1270" anchor="ctr" anchorCtr="0">
              <a:noAutofit/>
            </a:bodyPr>
            <a:lstStyle/>
            <a:p>
              <a:pPr marL="285750" lvl="1" indent="-285750" algn="l" defTabSz="1600200">
                <a:lnSpc>
                  <a:spcPct val="90000"/>
                </a:lnSpc>
                <a:spcBef>
                  <a:spcPct val="0"/>
                </a:spcBef>
                <a:spcAft>
                  <a:spcPct val="15000"/>
                </a:spcAft>
                <a:buChar char="•"/>
              </a:pPr>
              <a:endParaRPr lang="en-GB" sz="3600" kern="1200" dirty="0"/>
            </a:p>
            <a:p>
              <a:pPr marL="285750" lvl="1" indent="-285750" algn="l" defTabSz="1600200">
                <a:lnSpc>
                  <a:spcPct val="90000"/>
                </a:lnSpc>
                <a:spcBef>
                  <a:spcPct val="0"/>
                </a:spcBef>
                <a:spcAft>
                  <a:spcPct val="15000"/>
                </a:spcAft>
                <a:buChar char="•"/>
              </a:pPr>
              <a:r>
                <a:rPr lang="en-GB" sz="2400" kern="1200" dirty="0"/>
                <a:t>Building the Model</a:t>
              </a:r>
            </a:p>
            <a:p>
              <a:pPr marL="285750" lvl="1" indent="-285750" algn="l" defTabSz="1600200">
                <a:lnSpc>
                  <a:spcPct val="90000"/>
                </a:lnSpc>
                <a:spcBef>
                  <a:spcPct val="0"/>
                </a:spcBef>
                <a:spcAft>
                  <a:spcPct val="15000"/>
                </a:spcAft>
                <a:buChar char="•"/>
              </a:pPr>
              <a:endParaRPr lang="en-GB" sz="3600" kern="1200" dirty="0"/>
            </a:p>
          </p:txBody>
        </p:sp>
      </p:grpSp>
      <p:grpSp>
        <p:nvGrpSpPr>
          <p:cNvPr id="13" name="Group 12">
            <a:extLst>
              <a:ext uri="{FF2B5EF4-FFF2-40B4-BE49-F238E27FC236}">
                <a16:creationId xmlns:a16="http://schemas.microsoft.com/office/drawing/2014/main" id="{D55E2CAA-7DBF-92C6-889C-363BB6F7E084}"/>
              </a:ext>
            </a:extLst>
          </p:cNvPr>
          <p:cNvGrpSpPr/>
          <p:nvPr/>
        </p:nvGrpSpPr>
        <p:grpSpPr>
          <a:xfrm>
            <a:off x="1040525" y="3428999"/>
            <a:ext cx="4550979" cy="2061213"/>
            <a:chOff x="4190485" y="623522"/>
            <a:chExt cx="5969513" cy="4720720"/>
          </a:xfrm>
        </p:grpSpPr>
        <p:sp>
          <p:nvSpPr>
            <p:cNvPr id="14" name="Freeform 13">
              <a:extLst>
                <a:ext uri="{FF2B5EF4-FFF2-40B4-BE49-F238E27FC236}">
                  <a16:creationId xmlns:a16="http://schemas.microsoft.com/office/drawing/2014/main" id="{4BBA3A00-E59A-48D8-29C8-2A16C4E02F9B}"/>
                </a:ext>
              </a:extLst>
            </p:cNvPr>
            <p:cNvSpPr/>
            <p:nvPr/>
          </p:nvSpPr>
          <p:spPr>
            <a:xfrm>
              <a:off x="4190485" y="623522"/>
              <a:ext cx="1609347" cy="2360357"/>
            </a:xfrm>
            <a:custGeom>
              <a:avLst/>
              <a:gdLst>
                <a:gd name="connsiteX0" fmla="*/ 0 w 1964250"/>
                <a:gd name="connsiteY0" fmla="*/ 0 h 1374975"/>
                <a:gd name="connsiteX1" fmla="*/ 1276763 w 1964250"/>
                <a:gd name="connsiteY1" fmla="*/ 0 h 1374975"/>
                <a:gd name="connsiteX2" fmla="*/ 1964250 w 1964250"/>
                <a:gd name="connsiteY2" fmla="*/ 687488 h 1374975"/>
                <a:gd name="connsiteX3" fmla="*/ 1276763 w 1964250"/>
                <a:gd name="connsiteY3" fmla="*/ 1374975 h 1374975"/>
                <a:gd name="connsiteX4" fmla="*/ 0 w 1964250"/>
                <a:gd name="connsiteY4" fmla="*/ 1374975 h 1374975"/>
                <a:gd name="connsiteX5" fmla="*/ 687488 w 1964250"/>
                <a:gd name="connsiteY5" fmla="*/ 687488 h 1374975"/>
                <a:gd name="connsiteX6" fmla="*/ 0 w 1964250"/>
                <a:gd name="connsiteY6" fmla="*/ 0 h 137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50" h="1374975">
                  <a:moveTo>
                    <a:pt x="1964249" y="0"/>
                  </a:moveTo>
                  <a:lnTo>
                    <a:pt x="1964249" y="893734"/>
                  </a:lnTo>
                  <a:lnTo>
                    <a:pt x="982124" y="1374975"/>
                  </a:lnTo>
                  <a:lnTo>
                    <a:pt x="1" y="893734"/>
                  </a:lnTo>
                  <a:lnTo>
                    <a:pt x="1" y="0"/>
                  </a:lnTo>
                  <a:lnTo>
                    <a:pt x="982124" y="481242"/>
                  </a:lnTo>
                  <a:lnTo>
                    <a:pt x="1964249"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1" tIns="711619" rIns="24130" bIns="711617" numCol="1" spcCol="1270" anchor="ctr" anchorCtr="0">
              <a:noAutofit/>
            </a:bodyPr>
            <a:lstStyle/>
            <a:p>
              <a:pPr marL="0" lvl="0" indent="0" algn="ctr" defTabSz="1689100">
                <a:lnSpc>
                  <a:spcPct val="90000"/>
                </a:lnSpc>
                <a:spcBef>
                  <a:spcPct val="0"/>
                </a:spcBef>
                <a:spcAft>
                  <a:spcPct val="35000"/>
                </a:spcAft>
                <a:buNone/>
              </a:pPr>
              <a:r>
                <a:rPr lang="en-GB" sz="3800" dirty="0"/>
                <a:t>4 </a:t>
              </a:r>
              <a:endParaRPr lang="en-GB" sz="3800" kern="1200" dirty="0"/>
            </a:p>
          </p:txBody>
        </p:sp>
        <p:sp>
          <p:nvSpPr>
            <p:cNvPr id="15" name="Freeform 14">
              <a:extLst>
                <a:ext uri="{FF2B5EF4-FFF2-40B4-BE49-F238E27FC236}">
                  <a16:creationId xmlns:a16="http://schemas.microsoft.com/office/drawing/2014/main" id="{9208759C-3692-5314-421F-45011AFC93BC}"/>
                </a:ext>
              </a:extLst>
            </p:cNvPr>
            <p:cNvSpPr/>
            <p:nvPr/>
          </p:nvSpPr>
          <p:spPr>
            <a:xfrm>
              <a:off x="5799832" y="683073"/>
              <a:ext cx="4271076" cy="1349398"/>
            </a:xfrm>
            <a:custGeom>
              <a:avLst/>
              <a:gdLst>
                <a:gd name="connsiteX0" fmla="*/ 212798 w 1276762"/>
                <a:gd name="connsiteY0" fmla="*/ 0 h 4360169"/>
                <a:gd name="connsiteX1" fmla="*/ 1063964 w 1276762"/>
                <a:gd name="connsiteY1" fmla="*/ 0 h 4360169"/>
                <a:gd name="connsiteX2" fmla="*/ 1276762 w 1276762"/>
                <a:gd name="connsiteY2" fmla="*/ 212798 h 4360169"/>
                <a:gd name="connsiteX3" fmla="*/ 1276762 w 1276762"/>
                <a:gd name="connsiteY3" fmla="*/ 4360169 h 4360169"/>
                <a:gd name="connsiteX4" fmla="*/ 1276762 w 1276762"/>
                <a:gd name="connsiteY4" fmla="*/ 4360169 h 4360169"/>
                <a:gd name="connsiteX5" fmla="*/ 0 w 1276762"/>
                <a:gd name="connsiteY5" fmla="*/ 4360169 h 4360169"/>
                <a:gd name="connsiteX6" fmla="*/ 0 w 1276762"/>
                <a:gd name="connsiteY6" fmla="*/ 4360169 h 4360169"/>
                <a:gd name="connsiteX7" fmla="*/ 0 w 1276762"/>
                <a:gd name="connsiteY7" fmla="*/ 212798 h 4360169"/>
                <a:gd name="connsiteX8" fmla="*/ 212798 w 1276762"/>
                <a:gd name="connsiteY8" fmla="*/ 0 h 43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762" h="4360169">
                  <a:moveTo>
                    <a:pt x="1276762" y="726711"/>
                  </a:moveTo>
                  <a:lnTo>
                    <a:pt x="1276762" y="3633458"/>
                  </a:lnTo>
                  <a:cubicBezTo>
                    <a:pt x="1276762" y="4034808"/>
                    <a:pt x="1248864" y="4360167"/>
                    <a:pt x="1214450" y="4360167"/>
                  </a:cubicBezTo>
                  <a:lnTo>
                    <a:pt x="0" y="4360167"/>
                  </a:lnTo>
                  <a:lnTo>
                    <a:pt x="0" y="4360167"/>
                  </a:lnTo>
                  <a:lnTo>
                    <a:pt x="0" y="2"/>
                  </a:lnTo>
                  <a:lnTo>
                    <a:pt x="0" y="2"/>
                  </a:lnTo>
                  <a:lnTo>
                    <a:pt x="1214450" y="2"/>
                  </a:lnTo>
                  <a:cubicBezTo>
                    <a:pt x="1248864" y="2"/>
                    <a:pt x="1276762" y="325361"/>
                    <a:pt x="1276762" y="72671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6033" tIns="85186" rIns="85186" bIns="85187" numCol="1" spcCol="1270" anchor="ctr" anchorCtr="0">
              <a:noAutofit/>
            </a:bodyPr>
            <a:lstStyle/>
            <a:p>
              <a:pPr marL="285750" lvl="1" indent="-285750" algn="l" defTabSz="1600200">
                <a:lnSpc>
                  <a:spcPct val="90000"/>
                </a:lnSpc>
                <a:spcBef>
                  <a:spcPct val="0"/>
                </a:spcBef>
                <a:spcAft>
                  <a:spcPct val="15000"/>
                </a:spcAft>
                <a:buChar char="•"/>
              </a:pPr>
              <a:r>
                <a:rPr lang="en-GB" sz="2400" kern="1200" dirty="0"/>
                <a:t>Training the Model</a:t>
              </a:r>
            </a:p>
          </p:txBody>
        </p:sp>
        <p:sp>
          <p:nvSpPr>
            <p:cNvPr id="16" name="Freeform 15">
              <a:extLst>
                <a:ext uri="{FF2B5EF4-FFF2-40B4-BE49-F238E27FC236}">
                  <a16:creationId xmlns:a16="http://schemas.microsoft.com/office/drawing/2014/main" id="{B288233E-62D2-ED12-EC14-D41C7F0F18B7}"/>
                </a:ext>
              </a:extLst>
            </p:cNvPr>
            <p:cNvSpPr/>
            <p:nvPr/>
          </p:nvSpPr>
          <p:spPr>
            <a:xfrm>
              <a:off x="4190485" y="2796070"/>
              <a:ext cx="1609347" cy="2548172"/>
            </a:xfrm>
            <a:custGeom>
              <a:avLst/>
              <a:gdLst>
                <a:gd name="connsiteX0" fmla="*/ 0 w 1964250"/>
                <a:gd name="connsiteY0" fmla="*/ 0 h 1374975"/>
                <a:gd name="connsiteX1" fmla="*/ 1276763 w 1964250"/>
                <a:gd name="connsiteY1" fmla="*/ 0 h 1374975"/>
                <a:gd name="connsiteX2" fmla="*/ 1964250 w 1964250"/>
                <a:gd name="connsiteY2" fmla="*/ 687488 h 1374975"/>
                <a:gd name="connsiteX3" fmla="*/ 1276763 w 1964250"/>
                <a:gd name="connsiteY3" fmla="*/ 1374975 h 1374975"/>
                <a:gd name="connsiteX4" fmla="*/ 0 w 1964250"/>
                <a:gd name="connsiteY4" fmla="*/ 1374975 h 1374975"/>
                <a:gd name="connsiteX5" fmla="*/ 687488 w 1964250"/>
                <a:gd name="connsiteY5" fmla="*/ 687488 h 1374975"/>
                <a:gd name="connsiteX6" fmla="*/ 0 w 1964250"/>
                <a:gd name="connsiteY6" fmla="*/ 0 h 137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50" h="1374975">
                  <a:moveTo>
                    <a:pt x="1964249" y="0"/>
                  </a:moveTo>
                  <a:lnTo>
                    <a:pt x="1964249" y="893734"/>
                  </a:lnTo>
                  <a:lnTo>
                    <a:pt x="982124" y="1374975"/>
                  </a:lnTo>
                  <a:lnTo>
                    <a:pt x="1" y="893734"/>
                  </a:lnTo>
                  <a:lnTo>
                    <a:pt x="1" y="0"/>
                  </a:lnTo>
                  <a:lnTo>
                    <a:pt x="982124" y="481242"/>
                  </a:lnTo>
                  <a:lnTo>
                    <a:pt x="1964249"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1" tIns="711619" rIns="24130" bIns="711617" numCol="1" spcCol="1270" anchor="ctr" anchorCtr="0">
              <a:noAutofit/>
            </a:bodyPr>
            <a:lstStyle/>
            <a:p>
              <a:pPr marL="0" lvl="0" indent="0" algn="ctr" defTabSz="1689100">
                <a:lnSpc>
                  <a:spcPct val="90000"/>
                </a:lnSpc>
                <a:spcBef>
                  <a:spcPct val="0"/>
                </a:spcBef>
                <a:spcAft>
                  <a:spcPct val="35000"/>
                </a:spcAft>
                <a:buNone/>
              </a:pPr>
              <a:r>
                <a:rPr lang="en-GB" sz="3800" dirty="0"/>
                <a:t>5</a:t>
              </a:r>
              <a:endParaRPr lang="en-GB" sz="3800" kern="1200" dirty="0"/>
            </a:p>
          </p:txBody>
        </p:sp>
        <p:sp>
          <p:nvSpPr>
            <p:cNvPr id="17" name="Freeform 16">
              <a:extLst>
                <a:ext uri="{FF2B5EF4-FFF2-40B4-BE49-F238E27FC236}">
                  <a16:creationId xmlns:a16="http://schemas.microsoft.com/office/drawing/2014/main" id="{64F6DB06-BA1F-7527-A47E-588D69EBCE59}"/>
                </a:ext>
              </a:extLst>
            </p:cNvPr>
            <p:cNvSpPr/>
            <p:nvPr/>
          </p:nvSpPr>
          <p:spPr>
            <a:xfrm>
              <a:off x="5799833" y="2727296"/>
              <a:ext cx="4360165" cy="1656311"/>
            </a:xfrm>
            <a:custGeom>
              <a:avLst/>
              <a:gdLst>
                <a:gd name="connsiteX0" fmla="*/ 212798 w 1276762"/>
                <a:gd name="connsiteY0" fmla="*/ 0 h 4360169"/>
                <a:gd name="connsiteX1" fmla="*/ 1063964 w 1276762"/>
                <a:gd name="connsiteY1" fmla="*/ 0 h 4360169"/>
                <a:gd name="connsiteX2" fmla="*/ 1276762 w 1276762"/>
                <a:gd name="connsiteY2" fmla="*/ 212798 h 4360169"/>
                <a:gd name="connsiteX3" fmla="*/ 1276762 w 1276762"/>
                <a:gd name="connsiteY3" fmla="*/ 4360169 h 4360169"/>
                <a:gd name="connsiteX4" fmla="*/ 1276762 w 1276762"/>
                <a:gd name="connsiteY4" fmla="*/ 4360169 h 4360169"/>
                <a:gd name="connsiteX5" fmla="*/ 0 w 1276762"/>
                <a:gd name="connsiteY5" fmla="*/ 4360169 h 4360169"/>
                <a:gd name="connsiteX6" fmla="*/ 0 w 1276762"/>
                <a:gd name="connsiteY6" fmla="*/ 4360169 h 4360169"/>
                <a:gd name="connsiteX7" fmla="*/ 0 w 1276762"/>
                <a:gd name="connsiteY7" fmla="*/ 212798 h 4360169"/>
                <a:gd name="connsiteX8" fmla="*/ 212798 w 1276762"/>
                <a:gd name="connsiteY8" fmla="*/ 0 h 43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762" h="4360169">
                  <a:moveTo>
                    <a:pt x="1276762" y="726711"/>
                  </a:moveTo>
                  <a:lnTo>
                    <a:pt x="1276762" y="3633458"/>
                  </a:lnTo>
                  <a:cubicBezTo>
                    <a:pt x="1276762" y="4034808"/>
                    <a:pt x="1248864" y="4360167"/>
                    <a:pt x="1214450" y="4360167"/>
                  </a:cubicBezTo>
                  <a:lnTo>
                    <a:pt x="0" y="4360167"/>
                  </a:lnTo>
                  <a:lnTo>
                    <a:pt x="0" y="4360167"/>
                  </a:lnTo>
                  <a:lnTo>
                    <a:pt x="0" y="2"/>
                  </a:lnTo>
                  <a:lnTo>
                    <a:pt x="0" y="2"/>
                  </a:lnTo>
                  <a:lnTo>
                    <a:pt x="1214450" y="2"/>
                  </a:lnTo>
                  <a:cubicBezTo>
                    <a:pt x="1248864" y="2"/>
                    <a:pt x="1276762" y="325361"/>
                    <a:pt x="1276762" y="72671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6033" tIns="85186" rIns="85186" bIns="85187" numCol="1" spcCol="1270" anchor="ctr" anchorCtr="0">
              <a:noAutofit/>
            </a:bodyPr>
            <a:lstStyle/>
            <a:p>
              <a:pPr marL="285750" lvl="1" indent="-285750" algn="l" defTabSz="1600200">
                <a:lnSpc>
                  <a:spcPct val="90000"/>
                </a:lnSpc>
                <a:spcBef>
                  <a:spcPct val="0"/>
                </a:spcBef>
                <a:spcAft>
                  <a:spcPct val="15000"/>
                </a:spcAft>
                <a:buChar char="•"/>
              </a:pPr>
              <a:endParaRPr lang="en-GB" sz="3600" kern="1200" dirty="0"/>
            </a:p>
            <a:p>
              <a:pPr marL="285750" lvl="1" indent="-285750" algn="l" defTabSz="1600200">
                <a:lnSpc>
                  <a:spcPct val="90000"/>
                </a:lnSpc>
                <a:spcBef>
                  <a:spcPct val="0"/>
                </a:spcBef>
                <a:spcAft>
                  <a:spcPct val="15000"/>
                </a:spcAft>
                <a:buChar char="•"/>
              </a:pPr>
              <a:r>
                <a:rPr lang="en-GB" sz="2400" kern="1200" dirty="0"/>
                <a:t>Inference</a:t>
              </a:r>
            </a:p>
            <a:p>
              <a:pPr marL="285750" lvl="1" indent="-285750" algn="l" defTabSz="1600200">
                <a:lnSpc>
                  <a:spcPct val="90000"/>
                </a:lnSpc>
                <a:spcBef>
                  <a:spcPct val="0"/>
                </a:spcBef>
                <a:spcAft>
                  <a:spcPct val="15000"/>
                </a:spcAft>
                <a:buChar char="•"/>
              </a:pPr>
              <a:endParaRPr lang="en-GB" sz="3600" kern="1200" dirty="0"/>
            </a:p>
          </p:txBody>
        </p:sp>
      </p:grpSp>
      <p:sp>
        <p:nvSpPr>
          <p:cNvPr id="22" name="Right Arrow 21">
            <a:extLst>
              <a:ext uri="{FF2B5EF4-FFF2-40B4-BE49-F238E27FC236}">
                <a16:creationId xmlns:a16="http://schemas.microsoft.com/office/drawing/2014/main" id="{28C8E531-ABCC-32D4-8B53-E79D65D66C6D}"/>
              </a:ext>
            </a:extLst>
          </p:cNvPr>
          <p:cNvSpPr/>
          <p:nvPr/>
        </p:nvSpPr>
        <p:spPr>
          <a:xfrm>
            <a:off x="5680842" y="1652988"/>
            <a:ext cx="1608082" cy="2667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101D42C4-1B73-4BCB-4E4D-1559AAAC7F13}"/>
              </a:ext>
            </a:extLst>
          </p:cNvPr>
          <p:cNvSpPr/>
          <p:nvPr/>
        </p:nvSpPr>
        <p:spPr>
          <a:xfrm>
            <a:off x="5680842" y="648385"/>
            <a:ext cx="1608082" cy="2667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64A221D1-9C33-A7F2-7312-73EABD2EC008}"/>
              </a:ext>
            </a:extLst>
          </p:cNvPr>
          <p:cNvSpPr/>
          <p:nvPr/>
        </p:nvSpPr>
        <p:spPr>
          <a:xfrm>
            <a:off x="5680842" y="2678820"/>
            <a:ext cx="1608082" cy="2667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D68D66C-11A1-EE8A-F0F2-918D1839FF70}"/>
              </a:ext>
            </a:extLst>
          </p:cNvPr>
          <p:cNvSpPr/>
          <p:nvPr/>
        </p:nvSpPr>
        <p:spPr>
          <a:xfrm>
            <a:off x="5680842" y="3616216"/>
            <a:ext cx="1608082" cy="2667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E0FEB386-CDCF-E277-33C8-C102D600621C}"/>
              </a:ext>
            </a:extLst>
          </p:cNvPr>
          <p:cNvSpPr/>
          <p:nvPr/>
        </p:nvSpPr>
        <p:spPr>
          <a:xfrm>
            <a:off x="5691353" y="4553612"/>
            <a:ext cx="1608082" cy="2667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A11756C-57E8-CCAD-CDAF-463CDA96D37B}"/>
              </a:ext>
            </a:extLst>
          </p:cNvPr>
          <p:cNvSpPr/>
          <p:nvPr/>
        </p:nvSpPr>
        <p:spPr>
          <a:xfrm>
            <a:off x="7674550" y="477219"/>
            <a:ext cx="2385848" cy="609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Tokenization API</a:t>
            </a:r>
          </a:p>
        </p:txBody>
      </p:sp>
      <p:sp>
        <p:nvSpPr>
          <p:cNvPr id="28" name="Rectangle 27">
            <a:extLst>
              <a:ext uri="{FF2B5EF4-FFF2-40B4-BE49-F238E27FC236}">
                <a16:creationId xmlns:a16="http://schemas.microsoft.com/office/drawing/2014/main" id="{991518C0-9724-C8E7-D1DA-119266370FCF}"/>
              </a:ext>
            </a:extLst>
          </p:cNvPr>
          <p:cNvSpPr/>
          <p:nvPr/>
        </p:nvSpPr>
        <p:spPr>
          <a:xfrm>
            <a:off x="7674550" y="1386358"/>
            <a:ext cx="2385848" cy="754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Postal Encodings</a:t>
            </a:r>
          </a:p>
          <a:p>
            <a:pPr algn="ctr"/>
            <a:r>
              <a:rPr lang="en-US" dirty="0"/>
              <a:t>Padding</a:t>
            </a:r>
          </a:p>
          <a:p>
            <a:pPr algn="ctr"/>
            <a:r>
              <a:rPr lang="en-US" dirty="0"/>
              <a:t>Multi Head Attention</a:t>
            </a:r>
          </a:p>
        </p:txBody>
      </p:sp>
      <p:sp>
        <p:nvSpPr>
          <p:cNvPr id="29" name="Rectangle 28">
            <a:extLst>
              <a:ext uri="{FF2B5EF4-FFF2-40B4-BE49-F238E27FC236}">
                <a16:creationId xmlns:a16="http://schemas.microsoft.com/office/drawing/2014/main" id="{B346519E-F427-AF8A-75C0-84ECF18C9CA2}"/>
              </a:ext>
            </a:extLst>
          </p:cNvPr>
          <p:cNvSpPr/>
          <p:nvPr/>
        </p:nvSpPr>
        <p:spPr>
          <a:xfrm>
            <a:off x="7674550" y="2543485"/>
            <a:ext cx="2385848" cy="609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Encoder and Decoder Blocks</a:t>
            </a:r>
          </a:p>
        </p:txBody>
      </p:sp>
      <p:sp>
        <p:nvSpPr>
          <p:cNvPr id="30" name="Rectangle 29">
            <a:extLst>
              <a:ext uri="{FF2B5EF4-FFF2-40B4-BE49-F238E27FC236}">
                <a16:creationId xmlns:a16="http://schemas.microsoft.com/office/drawing/2014/main" id="{C88DAB42-1986-7C70-C105-B07769F5D3AF}"/>
              </a:ext>
            </a:extLst>
          </p:cNvPr>
          <p:cNvSpPr/>
          <p:nvPr/>
        </p:nvSpPr>
        <p:spPr>
          <a:xfrm>
            <a:off x="7674550" y="3495487"/>
            <a:ext cx="2385848" cy="609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hyperparameters</a:t>
            </a:r>
          </a:p>
        </p:txBody>
      </p:sp>
      <p:sp>
        <p:nvSpPr>
          <p:cNvPr id="31" name="Rectangle 30">
            <a:extLst>
              <a:ext uri="{FF2B5EF4-FFF2-40B4-BE49-F238E27FC236}">
                <a16:creationId xmlns:a16="http://schemas.microsoft.com/office/drawing/2014/main" id="{034BA851-5CFD-A2A4-4168-A27845139DB8}"/>
              </a:ext>
            </a:extLst>
          </p:cNvPr>
          <p:cNvSpPr/>
          <p:nvPr/>
        </p:nvSpPr>
        <p:spPr>
          <a:xfrm>
            <a:off x="7674550" y="4404626"/>
            <a:ext cx="2385848" cy="609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and Results</a:t>
            </a:r>
          </a:p>
        </p:txBody>
      </p:sp>
      <p:pic>
        <p:nvPicPr>
          <p:cNvPr id="34" name="Audio 33">
            <a:hlinkClick r:id="" action="ppaction://media"/>
            <a:extLst>
              <a:ext uri="{FF2B5EF4-FFF2-40B4-BE49-F238E27FC236}">
                <a16:creationId xmlns:a16="http://schemas.microsoft.com/office/drawing/2014/main" id="{820BF80D-A137-71BD-7481-47569F0FAD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84253649"/>
      </p:ext>
    </p:extLst>
  </p:cSld>
  <p:clrMapOvr>
    <a:masterClrMapping/>
  </p:clrMapOvr>
  <mc:AlternateContent xmlns:mc="http://schemas.openxmlformats.org/markup-compatibility/2006" xmlns:p14="http://schemas.microsoft.com/office/powerpoint/2010/main">
    <mc:Choice Requires="p14">
      <p:transition spd="slow" p14:dur="2000" advTm="16938"/>
    </mc:Choice>
    <mc:Fallback xmlns="">
      <p:transition spd="slow" advTm="16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E95F95-756D-47C2-5BCC-E425606E7047}"/>
              </a:ext>
            </a:extLst>
          </p:cNvPr>
          <p:cNvSpPr txBox="1"/>
          <p:nvPr/>
        </p:nvSpPr>
        <p:spPr>
          <a:xfrm>
            <a:off x="725213" y="662153"/>
            <a:ext cx="1254895" cy="523220"/>
          </a:xfrm>
          <a:prstGeom prst="rect">
            <a:avLst/>
          </a:prstGeom>
          <a:noFill/>
        </p:spPr>
        <p:txBody>
          <a:bodyPr wrap="none" rtlCol="0">
            <a:spAutoFit/>
          </a:bodyPr>
          <a:lstStyle/>
          <a:p>
            <a:r>
              <a:rPr lang="en-US" sz="2800" dirty="0"/>
              <a:t>Results</a:t>
            </a:r>
          </a:p>
        </p:txBody>
      </p:sp>
      <p:pic>
        <p:nvPicPr>
          <p:cNvPr id="4" name="Picture 3" descr="Graphical user interface, text, application&#10;&#10;Description automatically generated">
            <a:extLst>
              <a:ext uri="{FF2B5EF4-FFF2-40B4-BE49-F238E27FC236}">
                <a16:creationId xmlns:a16="http://schemas.microsoft.com/office/drawing/2014/main" id="{AD1371E0-5D14-7E0B-13C7-36FE8466CFEA}"/>
              </a:ext>
            </a:extLst>
          </p:cNvPr>
          <p:cNvPicPr>
            <a:picLocks noChangeAspect="1"/>
          </p:cNvPicPr>
          <p:nvPr/>
        </p:nvPicPr>
        <p:blipFill>
          <a:blip r:embed="rId4"/>
          <a:stretch>
            <a:fillRect/>
          </a:stretch>
        </p:blipFill>
        <p:spPr>
          <a:xfrm>
            <a:off x="839354" y="1334814"/>
            <a:ext cx="10133446" cy="5013434"/>
          </a:xfrm>
          <a:prstGeom prst="rect">
            <a:avLst/>
          </a:prstGeom>
        </p:spPr>
      </p:pic>
      <p:pic>
        <p:nvPicPr>
          <p:cNvPr id="6" name="Audio 5">
            <a:hlinkClick r:id="" action="ppaction://media"/>
            <a:extLst>
              <a:ext uri="{FF2B5EF4-FFF2-40B4-BE49-F238E27FC236}">
                <a16:creationId xmlns:a16="http://schemas.microsoft.com/office/drawing/2014/main" id="{1242C885-56EE-300E-CAC2-07E9992BD6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34983927"/>
      </p:ext>
    </p:extLst>
  </p:cSld>
  <p:clrMapOvr>
    <a:masterClrMapping/>
  </p:clrMapOvr>
  <mc:AlternateContent xmlns:mc="http://schemas.openxmlformats.org/markup-compatibility/2006" xmlns:p14="http://schemas.microsoft.com/office/powerpoint/2010/main">
    <mc:Choice Requires="p14">
      <p:transition spd="slow" p14:dur="2000" advTm="40901"/>
    </mc:Choice>
    <mc:Fallback xmlns="">
      <p:transition spd="slow" advTm="40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8">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10">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2">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842B3997-1B49-99A8-74D9-875433AA9817}"/>
              </a:ext>
            </a:extLst>
          </p:cNvPr>
          <p:cNvSpPr txBox="1"/>
          <p:nvPr/>
        </p:nvSpPr>
        <p:spPr>
          <a:xfrm>
            <a:off x="4316039" y="579557"/>
            <a:ext cx="6627377" cy="3491713"/>
          </a:xfrm>
          <a:prstGeom prst="rect">
            <a:avLst/>
          </a:prstGeom>
        </p:spPr>
        <p:txBody>
          <a:bodyPr vert="horz" lIns="91440" tIns="45720" rIns="91440" bIns="45720" rtlCol="0" anchor="ctr">
            <a:normAutofit/>
          </a:bodyPr>
          <a:lstStyle/>
          <a:p>
            <a:pPr defTabSz="914400">
              <a:lnSpc>
                <a:spcPct val="90000"/>
              </a:lnSpc>
              <a:spcAft>
                <a:spcPts val="600"/>
              </a:spcAft>
              <a:buClr>
                <a:schemeClr val="accent1"/>
              </a:buClr>
            </a:pPr>
            <a:r>
              <a:rPr lang="en-US" sz="2000" b="1" dirty="0">
                <a:solidFill>
                  <a:schemeClr val="tx1">
                    <a:lumMod val="65000"/>
                    <a:lumOff val="35000"/>
                  </a:schemeClr>
                </a:solidFill>
                <a:latin typeface="+mj-lt"/>
              </a:rPr>
              <a:t>Contributions:</a:t>
            </a:r>
          </a:p>
          <a:p>
            <a:pPr marL="502920" indent="-342900" defTabSz="914400">
              <a:lnSpc>
                <a:spcPct val="90000"/>
              </a:lnSpc>
              <a:spcAft>
                <a:spcPts val="600"/>
              </a:spcAft>
              <a:buClr>
                <a:schemeClr val="accent1"/>
              </a:buClr>
              <a:buFont typeface="+mj-lt"/>
              <a:buAutoNum type="arabicParenR"/>
            </a:pPr>
            <a:r>
              <a:rPr lang="en-US" dirty="0">
                <a:solidFill>
                  <a:schemeClr val="tx1">
                    <a:lumMod val="65000"/>
                    <a:lumOff val="35000"/>
                  </a:schemeClr>
                </a:solidFill>
              </a:rPr>
              <a:t>Able to successfully study five different text summarization models </a:t>
            </a:r>
          </a:p>
          <a:p>
            <a:pPr marL="502920" indent="-342900" defTabSz="914400">
              <a:lnSpc>
                <a:spcPct val="90000"/>
              </a:lnSpc>
              <a:spcAft>
                <a:spcPts val="600"/>
              </a:spcAft>
              <a:buClr>
                <a:schemeClr val="accent1"/>
              </a:buClr>
              <a:buFont typeface="+mj-lt"/>
              <a:buAutoNum type="arabicParenR"/>
            </a:pPr>
            <a:r>
              <a:rPr lang="en-US" dirty="0">
                <a:solidFill>
                  <a:schemeClr val="tx1">
                    <a:lumMod val="65000"/>
                    <a:lumOff val="35000"/>
                  </a:schemeClr>
                </a:solidFill>
              </a:rPr>
              <a:t>Implemented transformers for text summarization on real-world data </a:t>
            </a:r>
          </a:p>
          <a:p>
            <a:pPr marL="502920" indent="-342900" defTabSz="914400">
              <a:lnSpc>
                <a:spcPct val="90000"/>
              </a:lnSpc>
              <a:spcAft>
                <a:spcPts val="600"/>
              </a:spcAft>
              <a:buClr>
                <a:schemeClr val="accent1"/>
              </a:buClr>
              <a:buFont typeface="+mj-lt"/>
              <a:buAutoNum type="arabicParenR"/>
            </a:pPr>
            <a:r>
              <a:rPr lang="en-US" dirty="0">
                <a:solidFill>
                  <a:schemeClr val="tx1">
                    <a:lumMod val="65000"/>
                    <a:lumOff val="35000"/>
                  </a:schemeClr>
                </a:solidFill>
              </a:rPr>
              <a:t>Learned a new way – Rouge Metrics to study the accuracy of text summarization models</a:t>
            </a:r>
          </a:p>
        </p:txBody>
      </p:sp>
      <p:sp>
        <p:nvSpPr>
          <p:cNvPr id="25" name="Freeform: Shape 14">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Audio 3">
            <a:hlinkClick r:id="" action="ppaction://media"/>
            <a:extLst>
              <a:ext uri="{FF2B5EF4-FFF2-40B4-BE49-F238E27FC236}">
                <a16:creationId xmlns:a16="http://schemas.microsoft.com/office/drawing/2014/main" id="{25F9309D-0C5E-CE82-614D-07E054E7AE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91876218"/>
      </p:ext>
    </p:extLst>
  </p:cSld>
  <p:clrMapOvr>
    <a:masterClrMapping/>
  </p:clrMapOvr>
  <mc:AlternateContent xmlns:mc="http://schemas.openxmlformats.org/markup-compatibility/2006" xmlns:p14="http://schemas.microsoft.com/office/powerpoint/2010/main">
    <mc:Choice Requires="p14">
      <p:transition spd="slow" p14:dur="2000" advTm="12445"/>
    </mc:Choice>
    <mc:Fallback xmlns="">
      <p:transition spd="slow" advTm="12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10F1-D9F2-A071-8B75-EFDE21859FAF}"/>
              </a:ext>
            </a:extLst>
          </p:cNvPr>
          <p:cNvSpPr>
            <a:spLocks noGrp="1"/>
          </p:cNvSpPr>
          <p:nvPr>
            <p:ph type="title"/>
          </p:nvPr>
        </p:nvSpPr>
        <p:spPr>
          <a:xfrm>
            <a:off x="3867912" y="1298448"/>
            <a:ext cx="7315200" cy="1108421"/>
          </a:xfrm>
        </p:spPr>
        <p:txBody>
          <a:bodyPr/>
          <a:lstStyle/>
          <a:p>
            <a:r>
              <a:rPr lang="en-US" dirty="0"/>
              <a:t>GOAL</a:t>
            </a:r>
          </a:p>
        </p:txBody>
      </p:sp>
      <p:sp>
        <p:nvSpPr>
          <p:cNvPr id="3" name="Text Placeholder 2">
            <a:extLst>
              <a:ext uri="{FF2B5EF4-FFF2-40B4-BE49-F238E27FC236}">
                <a16:creationId xmlns:a16="http://schemas.microsoft.com/office/drawing/2014/main" id="{211006A6-E3E5-2617-CA27-3164A1BEB62B}"/>
              </a:ext>
            </a:extLst>
          </p:cNvPr>
          <p:cNvSpPr>
            <a:spLocks noGrp="1"/>
          </p:cNvSpPr>
          <p:nvPr>
            <p:ph type="body" idx="1"/>
          </p:nvPr>
        </p:nvSpPr>
        <p:spPr>
          <a:xfrm>
            <a:off x="3867912" y="2514599"/>
            <a:ext cx="7315200" cy="1594945"/>
          </a:xfrm>
        </p:spPr>
        <p:txBody>
          <a:bodyPr>
            <a:normAutofit/>
          </a:bodyPr>
          <a:lstStyle/>
          <a:p>
            <a:pPr marL="342900" indent="-342900">
              <a:buFont typeface="Wingdings" pitchFamily="2" charset="2"/>
              <a:buChar char="Ø"/>
            </a:pPr>
            <a:r>
              <a:rPr lang="en-US" dirty="0"/>
              <a:t>Use five different models for text summarization</a:t>
            </a:r>
          </a:p>
          <a:p>
            <a:pPr marL="342900" indent="-342900">
              <a:buFont typeface="Wingdings" pitchFamily="2" charset="2"/>
              <a:buChar char="Ø"/>
            </a:pPr>
            <a:r>
              <a:rPr lang="en-US" dirty="0"/>
              <a:t>Implement the best model on a new dataset( larger dataset) for summarizing </a:t>
            </a:r>
          </a:p>
        </p:txBody>
      </p:sp>
      <p:pic>
        <p:nvPicPr>
          <p:cNvPr id="6" name="Audio 5">
            <a:hlinkClick r:id="" action="ppaction://media"/>
            <a:extLst>
              <a:ext uri="{FF2B5EF4-FFF2-40B4-BE49-F238E27FC236}">
                <a16:creationId xmlns:a16="http://schemas.microsoft.com/office/drawing/2014/main" id="{A5CA9C78-35B5-FE3F-BE2A-4FD7DB32EF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80213344"/>
      </p:ext>
    </p:extLst>
  </p:cSld>
  <p:clrMapOvr>
    <a:masterClrMapping/>
  </p:clrMapOvr>
  <mc:AlternateContent xmlns:mc="http://schemas.openxmlformats.org/markup-compatibility/2006" xmlns:p14="http://schemas.microsoft.com/office/powerpoint/2010/main">
    <mc:Choice Requires="p14">
      <p:transition spd="slow" p14:dur="2000" advTm="29860"/>
    </mc:Choice>
    <mc:Fallback xmlns="">
      <p:transition spd="slow" advTm="29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284F-E42B-8787-31AA-F9D881DBADBF}"/>
              </a:ext>
            </a:extLst>
          </p:cNvPr>
          <p:cNvSpPr>
            <a:spLocks noGrp="1"/>
          </p:cNvSpPr>
          <p:nvPr>
            <p:ph type="title"/>
          </p:nvPr>
        </p:nvSpPr>
        <p:spPr>
          <a:xfrm>
            <a:off x="252919" y="1123837"/>
            <a:ext cx="2707670" cy="4601183"/>
          </a:xfrm>
        </p:spPr>
        <p:txBody>
          <a:bodyPr>
            <a:normAutofit fontScale="90000"/>
          </a:bodyPr>
          <a:lstStyle/>
          <a:p>
            <a:r>
              <a:rPr lang="en-US" dirty="0"/>
              <a:t>Summarization is the ability to explain a larger piece of literature in short and covering most of the meaning the context addresses.</a:t>
            </a:r>
          </a:p>
        </p:txBody>
      </p:sp>
      <p:sp>
        <p:nvSpPr>
          <p:cNvPr id="3" name="Content Placeholder 2">
            <a:extLst>
              <a:ext uri="{FF2B5EF4-FFF2-40B4-BE49-F238E27FC236}">
                <a16:creationId xmlns:a16="http://schemas.microsoft.com/office/drawing/2014/main" id="{F85EFD0F-7176-84BA-3E50-07A7581C84C8}"/>
              </a:ext>
            </a:extLst>
          </p:cNvPr>
          <p:cNvSpPr>
            <a:spLocks noGrp="1"/>
          </p:cNvSpPr>
          <p:nvPr>
            <p:ph sz="half" idx="1"/>
          </p:nvPr>
        </p:nvSpPr>
        <p:spPr>
          <a:xfrm>
            <a:off x="3845153" y="-182354"/>
            <a:ext cx="3474720" cy="5120640"/>
          </a:xfrm>
        </p:spPr>
        <p:txBody>
          <a:bodyPr/>
          <a:lstStyle/>
          <a:p>
            <a:pPr marL="0" indent="0">
              <a:buNone/>
            </a:pPr>
            <a:r>
              <a:rPr lang="en-IN" b="1" dirty="0">
                <a:solidFill>
                  <a:schemeClr val="tx1"/>
                </a:solidFill>
              </a:rPr>
              <a:t>EXTRACTIVE SUMMARIZATION</a:t>
            </a:r>
          </a:p>
          <a:p>
            <a:r>
              <a:rPr lang="en-IN" dirty="0">
                <a:solidFill>
                  <a:schemeClr val="tx1"/>
                </a:solidFill>
              </a:rPr>
              <a:t>In essence, extractive summarization means selecting a certain element (often sentences) based on specified weights assigned to the keywords, with the choice of text being determined by the weights of the words inside it.</a:t>
            </a:r>
            <a:endParaRPr lang="en-US" dirty="0">
              <a:solidFill>
                <a:schemeClr val="tx1"/>
              </a:solidFill>
            </a:endParaRPr>
          </a:p>
        </p:txBody>
      </p:sp>
      <p:sp>
        <p:nvSpPr>
          <p:cNvPr id="4" name="Content Placeholder 3">
            <a:extLst>
              <a:ext uri="{FF2B5EF4-FFF2-40B4-BE49-F238E27FC236}">
                <a16:creationId xmlns:a16="http://schemas.microsoft.com/office/drawing/2014/main" id="{D727832A-EFE1-C786-3781-8D758EDA765B}"/>
              </a:ext>
            </a:extLst>
          </p:cNvPr>
          <p:cNvSpPr>
            <a:spLocks noGrp="1"/>
          </p:cNvSpPr>
          <p:nvPr>
            <p:ph sz="half" idx="2"/>
          </p:nvPr>
        </p:nvSpPr>
        <p:spPr>
          <a:xfrm>
            <a:off x="7617942" y="-350520"/>
            <a:ext cx="3474720" cy="5120640"/>
          </a:xfrm>
        </p:spPr>
        <p:txBody>
          <a:bodyPr/>
          <a:lstStyle/>
          <a:p>
            <a:pPr marL="0" indent="0">
              <a:buNone/>
            </a:pPr>
            <a:r>
              <a:rPr lang="en-IN" b="1" dirty="0">
                <a:solidFill>
                  <a:schemeClr val="tx1"/>
                </a:solidFill>
              </a:rPr>
              <a:t>ABSTRACTIVE SUMMARIZATION</a:t>
            </a:r>
          </a:p>
          <a:p>
            <a:r>
              <a:rPr lang="en-IN" dirty="0">
                <a:solidFill>
                  <a:schemeClr val="tx1"/>
                </a:solidFill>
              </a:rPr>
              <a:t>In contrast, Abstractive Summarization uses heuristic techniques to teach the system to try and comprehend the entire context before producing a summary based on that understanding.</a:t>
            </a:r>
            <a:endParaRPr lang="en-US" dirty="0">
              <a:solidFill>
                <a:schemeClr val="tx1"/>
              </a:solidFill>
            </a:endParaRPr>
          </a:p>
        </p:txBody>
      </p:sp>
      <p:pic>
        <p:nvPicPr>
          <p:cNvPr id="7" name="Picture 6" descr="Graphical user interface, application&#10;&#10;Description automatically generated">
            <a:extLst>
              <a:ext uri="{FF2B5EF4-FFF2-40B4-BE49-F238E27FC236}">
                <a16:creationId xmlns:a16="http://schemas.microsoft.com/office/drawing/2014/main" id="{520F8C93-043B-D176-978D-1800982D4934}"/>
              </a:ext>
            </a:extLst>
          </p:cNvPr>
          <p:cNvPicPr>
            <a:picLocks noChangeAspect="1"/>
          </p:cNvPicPr>
          <p:nvPr/>
        </p:nvPicPr>
        <p:blipFill>
          <a:blip r:embed="rId4"/>
          <a:stretch>
            <a:fillRect/>
          </a:stretch>
        </p:blipFill>
        <p:spPr>
          <a:xfrm>
            <a:off x="4521026" y="4306955"/>
            <a:ext cx="6193833" cy="1940400"/>
          </a:xfrm>
          <a:prstGeom prst="rect">
            <a:avLst/>
          </a:prstGeom>
        </p:spPr>
      </p:pic>
      <p:sp>
        <p:nvSpPr>
          <p:cNvPr id="8" name="Rectangle 7">
            <a:extLst>
              <a:ext uri="{FF2B5EF4-FFF2-40B4-BE49-F238E27FC236}">
                <a16:creationId xmlns:a16="http://schemas.microsoft.com/office/drawing/2014/main" id="{A8AF950E-F04B-71F6-439C-0F6D46250474}"/>
              </a:ext>
            </a:extLst>
          </p:cNvPr>
          <p:cNvSpPr/>
          <p:nvPr/>
        </p:nvSpPr>
        <p:spPr>
          <a:xfrm>
            <a:off x="4269108" y="6247355"/>
            <a:ext cx="6697666" cy="230832"/>
          </a:xfrm>
          <a:prstGeom prst="rect">
            <a:avLst/>
          </a:prstGeom>
          <a:noFill/>
        </p:spPr>
        <p:txBody>
          <a:bodyPr wrap="none" lIns="91440" tIns="45720" rIns="91440" bIns="45720">
            <a:spAutoFit/>
          </a:bodyPr>
          <a:lstStyle/>
          <a:p>
            <a:pPr algn="ctr"/>
            <a:r>
              <a:rPr lang="en-GB" sz="700" b="1" spc="50" dirty="0">
                <a:ln w="0"/>
                <a:solidFill>
                  <a:schemeClr val="bg2"/>
                </a:solidFill>
                <a:effectLst>
                  <a:innerShdw blurRad="63500" dist="50800" dir="13500000">
                    <a:srgbClr val="000000">
                      <a:alpha val="50000"/>
                    </a:srgbClr>
                  </a:innerShdw>
                </a:effectLst>
              </a:rPr>
              <a:t>Image taken from: https://</a:t>
            </a:r>
            <a:r>
              <a:rPr lang="en-GB" sz="700" b="1" spc="50" dirty="0" err="1">
                <a:ln w="0"/>
                <a:solidFill>
                  <a:schemeClr val="bg2"/>
                </a:solidFill>
                <a:effectLst>
                  <a:innerShdw blurRad="63500" dist="50800" dir="13500000">
                    <a:srgbClr val="000000">
                      <a:alpha val="50000"/>
                    </a:srgbClr>
                  </a:innerShdw>
                </a:effectLst>
              </a:rPr>
              <a:t>aws.amazon.com</a:t>
            </a:r>
            <a:r>
              <a:rPr lang="en-GB" sz="700" b="1" spc="50" dirty="0">
                <a:ln w="0"/>
                <a:solidFill>
                  <a:schemeClr val="bg2"/>
                </a:solidFill>
                <a:effectLst>
                  <a:innerShdw blurRad="63500" dist="50800" dir="13500000">
                    <a:srgbClr val="000000">
                      <a:alpha val="50000"/>
                    </a:srgbClr>
                  </a:innerShdw>
                </a:effectLst>
              </a:rPr>
              <a:t>/blogs/media/democratize-documentation-summarization-with-hugging-face-on-amazon-sagemaker</a:t>
            </a:r>
            <a:r>
              <a:rPr lang="en-GB" sz="900" b="1" spc="50" dirty="0">
                <a:ln w="0"/>
                <a:solidFill>
                  <a:schemeClr val="bg2"/>
                </a:solidFill>
                <a:effectLst>
                  <a:innerShdw blurRad="63500" dist="50800" dir="13500000">
                    <a:srgbClr val="000000">
                      <a:alpha val="50000"/>
                    </a:srgbClr>
                  </a:innerShdw>
                </a:effectLst>
              </a:rPr>
              <a:t>/</a:t>
            </a:r>
            <a:endParaRPr lang="en-GB" sz="900" b="1" cap="none" spc="50" dirty="0">
              <a:ln w="0"/>
              <a:solidFill>
                <a:schemeClr val="bg2"/>
              </a:solidFill>
              <a:effectLst>
                <a:innerShdw blurRad="63500" dist="50800" dir="13500000">
                  <a:srgbClr val="000000">
                    <a:alpha val="50000"/>
                  </a:srgbClr>
                </a:innerShdw>
              </a:effectLst>
            </a:endParaRPr>
          </a:p>
        </p:txBody>
      </p:sp>
      <p:pic>
        <p:nvPicPr>
          <p:cNvPr id="14" name="Audio 13">
            <a:hlinkClick r:id="" action="ppaction://media"/>
            <a:extLst>
              <a:ext uri="{FF2B5EF4-FFF2-40B4-BE49-F238E27FC236}">
                <a16:creationId xmlns:a16="http://schemas.microsoft.com/office/drawing/2014/main" id="{0B8FEF78-E14E-4EFB-A819-634130C862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78989947"/>
      </p:ext>
    </p:extLst>
  </p:cSld>
  <p:clrMapOvr>
    <a:masterClrMapping/>
  </p:clrMapOvr>
  <mc:AlternateContent xmlns:mc="http://schemas.openxmlformats.org/markup-compatibility/2006" xmlns:p14="http://schemas.microsoft.com/office/powerpoint/2010/main">
    <mc:Choice Requires="p14">
      <p:transition spd="slow" p14:dur="2000" advTm="72910"/>
    </mc:Choice>
    <mc:Fallback xmlns="">
      <p:transition spd="slow" advTm="72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C3899C-B22B-70C5-03E5-A7FEFDC2B50F}"/>
              </a:ext>
            </a:extLst>
          </p:cNvPr>
          <p:cNvSpPr txBox="1"/>
          <p:nvPr/>
        </p:nvSpPr>
        <p:spPr>
          <a:xfrm>
            <a:off x="420415" y="382836"/>
            <a:ext cx="10395854" cy="4670830"/>
          </a:xfrm>
          <a:prstGeom prst="rect">
            <a:avLst/>
          </a:prstGeom>
          <a:noFill/>
        </p:spPr>
        <p:txBody>
          <a:bodyPr wrap="square" anchor="ctr">
            <a:spAutoFit/>
          </a:bodyPr>
          <a:lstStyle/>
          <a:p>
            <a:r>
              <a:rPr lang="en-IN" b="1" dirty="0"/>
              <a:t>The Text </a:t>
            </a:r>
            <a:r>
              <a:rPr lang="en-IN" b="1" i="0" dirty="0">
                <a:effectLst/>
              </a:rPr>
              <a:t> that I will be summarizing using Text Summarization models:</a:t>
            </a:r>
          </a:p>
          <a:p>
            <a:endParaRPr lang="en-IN" b="1" i="0" dirty="0">
              <a:effectLst/>
            </a:endParaRPr>
          </a:p>
          <a:p>
            <a:pPr algn="just">
              <a:lnSpc>
                <a:spcPct val="150000"/>
              </a:lnSpc>
            </a:pPr>
            <a:r>
              <a:rPr lang="en-IN" sz="1600" dirty="0">
                <a:solidFill>
                  <a:srgbClr val="1E1E1E"/>
                </a:solidFill>
                <a:effectLst/>
              </a:rPr>
              <a:t>“Flames and a large plume of smoke could be seen in the Kent area Friday as crews worked to extinguish a massive re in the Historic Mill District. There broke out at Star of the West Milling Co. building at 162 N Water Street just before 9 a.m. Kent Fire Chief Bill Myers said that 3 minutes after </a:t>
            </a:r>
            <a:r>
              <a:rPr lang="en-IN" sz="1600" dirty="0">
                <a:solidFill>
                  <a:srgbClr val="1E1E1E"/>
                </a:solidFill>
              </a:rPr>
              <a:t>firefighters</a:t>
            </a:r>
            <a:r>
              <a:rPr lang="en-IN" sz="1600" dirty="0">
                <a:solidFill>
                  <a:srgbClr val="1E1E1E"/>
                </a:solidFill>
                <a:effectLst/>
              </a:rPr>
              <a:t> arrived at the scene, there was an explosion. It’s not clear what caused it. The structure of the building was compromised after the explosion, so crews couldn’t go inside it. They worked on extinguishing the re from the outside, the re chief said. Chief Myers said they are also having some water supply issues. According to the chief, getting the re was taxing the water supply, so they were trying to reduce their use. The chief said re-operations could stretch into Saturday. No one was hurt in the re. It’s unclear how the building was currently being used. The chief said no evacuations were issued. Kent State University issued an alert saying there is no threat to the campus but to avoid the downtown area. The cause of the re is unknown. Named after the Williams Brothers in 1879, the Mill District of Kent, Ohio says the mill once produced hundreds of millions of pounds of ours. The iconic grain elevators are a well-known </a:t>
            </a:r>
            <a:r>
              <a:rPr lang="en-IN" sz="1600" dirty="0">
                <a:solidFill>
                  <a:srgbClr val="1E1E1E"/>
                </a:solidFill>
              </a:rPr>
              <a:t>fixture</a:t>
            </a:r>
            <a:r>
              <a:rPr lang="en-IN" sz="1600" dirty="0">
                <a:solidFill>
                  <a:srgbClr val="1E1E1E"/>
                </a:solidFill>
                <a:effectLst/>
              </a:rPr>
              <a:t> in the city’s skyline. “</a:t>
            </a:r>
            <a:endParaRPr lang="en-IN" sz="1600" dirty="0">
              <a:effectLst/>
            </a:endParaRPr>
          </a:p>
        </p:txBody>
      </p:sp>
      <p:sp>
        <p:nvSpPr>
          <p:cNvPr id="4" name="TextBox 3">
            <a:extLst>
              <a:ext uri="{FF2B5EF4-FFF2-40B4-BE49-F238E27FC236}">
                <a16:creationId xmlns:a16="http://schemas.microsoft.com/office/drawing/2014/main" id="{5952C0E0-5576-D94E-6865-4AC75084C236}"/>
              </a:ext>
            </a:extLst>
          </p:cNvPr>
          <p:cNvSpPr txBox="1"/>
          <p:nvPr/>
        </p:nvSpPr>
        <p:spPr>
          <a:xfrm>
            <a:off x="7402027" y="5527084"/>
            <a:ext cx="4005392" cy="1107996"/>
          </a:xfrm>
          <a:prstGeom prst="rect">
            <a:avLst/>
          </a:prstGeom>
          <a:noFill/>
        </p:spPr>
        <p:txBody>
          <a:bodyPr wrap="none" rtlCol="0">
            <a:spAutoFit/>
          </a:bodyPr>
          <a:lstStyle/>
          <a:p>
            <a:r>
              <a:rPr lang="en-US" sz="1600" dirty="0"/>
              <a:t>Source : Fox 8 News</a:t>
            </a:r>
          </a:p>
          <a:p>
            <a:r>
              <a:rPr lang="en-US" sz="1600" dirty="0"/>
              <a:t>Heading : Flames, explosions in Kent mill fire </a:t>
            </a:r>
          </a:p>
          <a:p>
            <a:r>
              <a:rPr lang="en-US" sz="1600" dirty="0"/>
              <a:t>By: </a:t>
            </a:r>
            <a:r>
              <a:rPr lang="en-US" sz="1600" dirty="0" err="1"/>
              <a:t>Cris</a:t>
            </a:r>
            <a:r>
              <a:rPr lang="en-US" sz="1600" dirty="0"/>
              <a:t> Belle, Dave </a:t>
            </a:r>
            <a:r>
              <a:rPr lang="en-US" sz="1600" dirty="0" err="1"/>
              <a:t>Nethers</a:t>
            </a:r>
            <a:endParaRPr lang="en-US" sz="1600" dirty="0"/>
          </a:p>
          <a:p>
            <a:endParaRPr lang="en-US" dirty="0"/>
          </a:p>
        </p:txBody>
      </p:sp>
      <p:sp>
        <p:nvSpPr>
          <p:cNvPr id="6" name="TextBox 5">
            <a:extLst>
              <a:ext uri="{FF2B5EF4-FFF2-40B4-BE49-F238E27FC236}">
                <a16:creationId xmlns:a16="http://schemas.microsoft.com/office/drawing/2014/main" id="{256E358E-2A7E-F494-CB49-569B43C7BBBB}"/>
              </a:ext>
            </a:extLst>
          </p:cNvPr>
          <p:cNvSpPr txBox="1"/>
          <p:nvPr/>
        </p:nvSpPr>
        <p:spPr>
          <a:xfrm>
            <a:off x="7402027" y="6248100"/>
            <a:ext cx="4463401" cy="461665"/>
          </a:xfrm>
          <a:prstGeom prst="rect">
            <a:avLst/>
          </a:prstGeom>
          <a:noFill/>
        </p:spPr>
        <p:txBody>
          <a:bodyPr wrap="square">
            <a:spAutoFit/>
          </a:bodyPr>
          <a:lstStyle/>
          <a:p>
            <a:r>
              <a:rPr lang="en-US" sz="1200" dirty="0"/>
              <a:t>https://fox8.com/email-alerts/breaking-news-email-alerts/fire-breaks-out-at-in-</a:t>
            </a:r>
            <a:r>
              <a:rPr lang="en-US" sz="1200" dirty="0" err="1"/>
              <a:t>kent</a:t>
            </a:r>
            <a:r>
              <a:rPr lang="en-US" sz="1200" dirty="0"/>
              <a:t>-mill-district/</a:t>
            </a:r>
          </a:p>
        </p:txBody>
      </p:sp>
      <p:pic>
        <p:nvPicPr>
          <p:cNvPr id="11" name="Audio 10">
            <a:hlinkClick r:id="" action="ppaction://media"/>
            <a:extLst>
              <a:ext uri="{FF2B5EF4-FFF2-40B4-BE49-F238E27FC236}">
                <a16:creationId xmlns:a16="http://schemas.microsoft.com/office/drawing/2014/main" id="{D0B45147-98F8-2A0E-0D21-632A13A372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07062003"/>
      </p:ext>
    </p:extLst>
  </p:cSld>
  <p:clrMapOvr>
    <a:masterClrMapping/>
  </p:clrMapOvr>
  <mc:AlternateContent xmlns:mc="http://schemas.openxmlformats.org/markup-compatibility/2006" xmlns:p14="http://schemas.microsoft.com/office/powerpoint/2010/main">
    <mc:Choice Requires="p14">
      <p:transition spd="slow" p14:dur="2000" advTm="5085"/>
    </mc:Choice>
    <mc:Fallback xmlns="">
      <p:transition spd="slow" advTm="5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CA67B893-CF5F-1AB5-0785-48E2F298CCCF}"/>
              </a:ext>
            </a:extLst>
          </p:cNvPr>
          <p:cNvSpPr txBox="1"/>
          <p:nvPr/>
        </p:nvSpPr>
        <p:spPr>
          <a:xfrm>
            <a:off x="1600754" y="1087374"/>
            <a:ext cx="8983489" cy="100097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spc="-60" dirty="0">
                <a:solidFill>
                  <a:srgbClr val="FFFFFF"/>
                </a:solidFill>
                <a:latin typeface="+mj-lt"/>
                <a:ea typeface="+mj-ea"/>
                <a:cs typeface="+mj-cs"/>
              </a:rPr>
              <a:t>TEXT SUMMARIZATION MODELS</a:t>
            </a:r>
          </a:p>
        </p:txBody>
      </p:sp>
      <p:sp>
        <p:nvSpPr>
          <p:cNvPr id="18" name="Rectangle 17">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1">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7" name="TextBox 4">
            <a:extLst>
              <a:ext uri="{FF2B5EF4-FFF2-40B4-BE49-F238E27FC236}">
                <a16:creationId xmlns:a16="http://schemas.microsoft.com/office/drawing/2014/main" id="{C9D91846-FD62-F5DF-A893-5C9A6275AF91}"/>
              </a:ext>
            </a:extLst>
          </p:cNvPr>
          <p:cNvSpPr txBox="1"/>
          <p:nvPr/>
        </p:nvSpPr>
        <p:spPr>
          <a:xfrm>
            <a:off x="1600753" y="2535446"/>
            <a:ext cx="8983489" cy="3554457"/>
          </a:xfrm>
          <a:prstGeom prst="rect">
            <a:avLst/>
          </a:prstGeom>
        </p:spPr>
        <p:txBody>
          <a:bodyPr vert="horz" lIns="91440" tIns="45720" rIns="91440" bIns="45720" rtlCol="0" anchor="ctr">
            <a:normAutofit/>
          </a:bodyPr>
          <a:lstStyle/>
          <a:p>
            <a:pPr indent="-182880" defTabSz="914400" fontAlgn="base">
              <a:lnSpc>
                <a:spcPct val="90000"/>
              </a:lnSpc>
              <a:spcAft>
                <a:spcPts val="600"/>
              </a:spcAft>
              <a:buClr>
                <a:schemeClr val="accent1"/>
              </a:buClr>
              <a:buFont typeface="Wingdings 2" pitchFamily="18" charset="2"/>
              <a:buChar char=""/>
            </a:pPr>
            <a:r>
              <a:rPr lang="en-US" sz="2400" b="1" i="0" dirty="0">
                <a:effectLst/>
              </a:rPr>
              <a:t>Luhn's Heuristic Method</a:t>
            </a:r>
          </a:p>
          <a:p>
            <a:pPr indent="-182880" defTabSz="914400" fontAlgn="base">
              <a:lnSpc>
                <a:spcPct val="90000"/>
              </a:lnSpc>
              <a:spcAft>
                <a:spcPts val="600"/>
              </a:spcAft>
              <a:buClr>
                <a:schemeClr val="accent1"/>
              </a:buClr>
              <a:buFont typeface="Wingdings 2" pitchFamily="18" charset="2"/>
              <a:buChar char=""/>
            </a:pPr>
            <a:r>
              <a:rPr lang="en-US" sz="2400" b="1" i="0" dirty="0">
                <a:effectLst/>
              </a:rPr>
              <a:t>Text Rank</a:t>
            </a:r>
          </a:p>
          <a:p>
            <a:pPr indent="-182880" defTabSz="914400" fontAlgn="base">
              <a:lnSpc>
                <a:spcPct val="90000"/>
              </a:lnSpc>
              <a:spcAft>
                <a:spcPts val="600"/>
              </a:spcAft>
              <a:buClr>
                <a:schemeClr val="accent1"/>
              </a:buClr>
              <a:buFont typeface="Wingdings 2" pitchFamily="18" charset="2"/>
              <a:buChar char=""/>
            </a:pPr>
            <a:r>
              <a:rPr lang="en-US" sz="2400" b="1" i="0" dirty="0">
                <a:effectLst/>
              </a:rPr>
              <a:t>Latent Semantic Analysis (LSA)</a:t>
            </a:r>
          </a:p>
          <a:p>
            <a:pPr indent="-182880" defTabSz="914400" fontAlgn="base">
              <a:lnSpc>
                <a:spcPct val="90000"/>
              </a:lnSpc>
              <a:spcAft>
                <a:spcPts val="600"/>
              </a:spcAft>
              <a:buClr>
                <a:schemeClr val="accent1"/>
              </a:buClr>
              <a:buFont typeface="Wingdings 2" pitchFamily="18" charset="2"/>
              <a:buChar char=""/>
            </a:pPr>
            <a:r>
              <a:rPr lang="en-US" sz="2400" b="1" i="0" dirty="0">
                <a:effectLst/>
              </a:rPr>
              <a:t>Kullback-Leibler Sum (KL-Sum)</a:t>
            </a:r>
          </a:p>
          <a:p>
            <a:pPr indent="-182880" defTabSz="914400" fontAlgn="base">
              <a:lnSpc>
                <a:spcPct val="90000"/>
              </a:lnSpc>
              <a:spcAft>
                <a:spcPts val="600"/>
              </a:spcAft>
              <a:buClr>
                <a:schemeClr val="accent1"/>
              </a:buClr>
              <a:buFont typeface="Wingdings 2" pitchFamily="18" charset="2"/>
              <a:buChar char=""/>
            </a:pPr>
            <a:r>
              <a:rPr lang="en-US" sz="2400" b="1" i="0" dirty="0">
                <a:effectLst/>
              </a:rPr>
              <a:t>T5 Transformer Model</a:t>
            </a:r>
          </a:p>
        </p:txBody>
      </p:sp>
      <p:pic>
        <p:nvPicPr>
          <p:cNvPr id="8" name="Audio 7">
            <a:hlinkClick r:id="" action="ppaction://media"/>
            <a:extLst>
              <a:ext uri="{FF2B5EF4-FFF2-40B4-BE49-F238E27FC236}">
                <a16:creationId xmlns:a16="http://schemas.microsoft.com/office/drawing/2014/main" id="{E4418705-0F29-1118-0E2D-40FC1CDC77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2940575"/>
      </p:ext>
    </p:extLst>
  </p:cSld>
  <p:clrMapOvr>
    <a:masterClrMapping/>
  </p:clrMapOvr>
  <mc:AlternateContent xmlns:mc="http://schemas.openxmlformats.org/markup-compatibility/2006" xmlns:p14="http://schemas.microsoft.com/office/powerpoint/2010/main">
    <mc:Choice Requires="p14">
      <p:transition spd="slow" p14:dur="2000" advTm="7952"/>
    </mc:Choice>
    <mc:Fallback xmlns="">
      <p:transition spd="slow" advTm="7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F58BE5-6FC4-B201-5094-9DEA9D92F999}"/>
              </a:ext>
            </a:extLst>
          </p:cNvPr>
          <p:cNvSpPr txBox="1"/>
          <p:nvPr/>
        </p:nvSpPr>
        <p:spPr>
          <a:xfrm>
            <a:off x="305739" y="602656"/>
            <a:ext cx="10561957" cy="2339102"/>
          </a:xfrm>
          <a:prstGeom prst="rect">
            <a:avLst/>
          </a:prstGeom>
          <a:noFill/>
        </p:spPr>
        <p:txBody>
          <a:bodyPr wrap="square" rtlCol="0">
            <a:spAutoFit/>
          </a:bodyPr>
          <a:lstStyle/>
          <a:p>
            <a:pPr marL="342900" indent="-342900">
              <a:buAutoNum type="arabicParenR"/>
            </a:pPr>
            <a:r>
              <a:rPr lang="en-US" sz="2000" b="1" dirty="0">
                <a:latin typeface="+mj-lt"/>
              </a:rPr>
              <a:t>Luhn’s Heuristic Method</a:t>
            </a:r>
          </a:p>
          <a:p>
            <a:pPr algn="just"/>
            <a:r>
              <a:rPr lang="en-IN" b="0" i="0" dirty="0" err="1">
                <a:solidFill>
                  <a:srgbClr val="3C484E"/>
                </a:solidFill>
                <a:effectLst/>
              </a:rPr>
              <a:t>Luhn's</a:t>
            </a:r>
            <a:r>
              <a:rPr lang="en-IN" b="0" i="0" dirty="0">
                <a:solidFill>
                  <a:srgbClr val="3C484E"/>
                </a:solidFill>
                <a:effectLst/>
              </a:rPr>
              <a:t> Heuristic Method for Text Summarization is one of the first Text Summarization algorithms, being published in 1958. It is based on TF-IDF (Term Frequency-Inverse Document Frequency), and selects words of high importance based on their frequency of occurrence. Also, higher weightage is given to the words that occur at the beginning of the document.</a:t>
            </a:r>
            <a:endParaRPr lang="en-US" dirty="0"/>
          </a:p>
          <a:p>
            <a:r>
              <a:rPr lang="en-US" dirty="0"/>
              <a:t> </a:t>
            </a:r>
          </a:p>
          <a:p>
            <a:pPr marL="342900" indent="-342900">
              <a:buAutoNum type="arabicParenR"/>
            </a:pPr>
            <a:endParaRPr lang="en-US" dirty="0"/>
          </a:p>
          <a:p>
            <a:endParaRPr lang="en-US" dirty="0"/>
          </a:p>
        </p:txBody>
      </p:sp>
      <p:pic>
        <p:nvPicPr>
          <p:cNvPr id="6" name="Picture 5" descr="Graphical user interface, text&#10;&#10;Description automatically generated">
            <a:extLst>
              <a:ext uri="{FF2B5EF4-FFF2-40B4-BE49-F238E27FC236}">
                <a16:creationId xmlns:a16="http://schemas.microsoft.com/office/drawing/2014/main" id="{C5DC4FE4-A044-284B-3F70-6FC598CB14DC}"/>
              </a:ext>
            </a:extLst>
          </p:cNvPr>
          <p:cNvPicPr>
            <a:picLocks noChangeAspect="1"/>
          </p:cNvPicPr>
          <p:nvPr/>
        </p:nvPicPr>
        <p:blipFill>
          <a:blip r:embed="rId4"/>
          <a:stretch>
            <a:fillRect/>
          </a:stretch>
        </p:blipFill>
        <p:spPr>
          <a:xfrm>
            <a:off x="840828" y="2500198"/>
            <a:ext cx="10205543" cy="2660382"/>
          </a:xfrm>
          <a:prstGeom prst="rect">
            <a:avLst/>
          </a:prstGeom>
          <a:ln w="127000" cap="sq">
            <a:solidFill>
              <a:srgbClr val="000000"/>
            </a:solidFill>
            <a:miter lim="800000"/>
          </a:ln>
          <a:effectLst>
            <a:outerShdw blurRad="57150" dist="50800" dir="2700000" algn="tl" rotWithShape="0">
              <a:srgbClr val="000000">
                <a:alpha val="40000"/>
              </a:srgbClr>
            </a:outerShdw>
            <a:softEdge rad="63500"/>
          </a:effectLst>
        </p:spPr>
      </p:pic>
      <p:pic>
        <p:nvPicPr>
          <p:cNvPr id="26" name="Audio 25">
            <a:hlinkClick r:id="" action="ppaction://media"/>
            <a:extLst>
              <a:ext uri="{FF2B5EF4-FFF2-40B4-BE49-F238E27FC236}">
                <a16:creationId xmlns:a16="http://schemas.microsoft.com/office/drawing/2014/main" id="{94B974A9-5719-2BEE-9B10-027354E441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35251834"/>
      </p:ext>
    </p:extLst>
  </p:cSld>
  <p:clrMapOvr>
    <a:masterClrMapping/>
  </p:clrMapOvr>
  <mc:AlternateContent xmlns:mc="http://schemas.openxmlformats.org/markup-compatibility/2006" xmlns:p14="http://schemas.microsoft.com/office/powerpoint/2010/main">
    <mc:Choice Requires="p14">
      <p:transition spd="slow" p14:dur="2000" advTm="49168"/>
    </mc:Choice>
    <mc:Fallback xmlns="">
      <p:transition spd="slow" advTm="49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D3B585-098C-846A-E380-A5960003786C}"/>
              </a:ext>
            </a:extLst>
          </p:cNvPr>
          <p:cNvSpPr/>
          <p:nvPr/>
        </p:nvSpPr>
        <p:spPr>
          <a:xfrm>
            <a:off x="-14987753" y="-231228"/>
            <a:ext cx="10678511" cy="4955203"/>
          </a:xfrm>
          <a:prstGeom prst="rect">
            <a:avLst/>
          </a:prstGeom>
          <a:noFill/>
        </p:spPr>
        <p:txBody>
          <a:bodyPr wrap="square" lIns="91440" tIns="45720" rIns="91440" bIns="45720">
            <a:spAutoFit/>
          </a:bodyPr>
          <a:lstStyle/>
          <a:p>
            <a:pPr algn="ctr"/>
            <a:r>
              <a:rPr lang="en-IN" dirty="0">
                <a:solidFill>
                  <a:srgbClr val="3C484E"/>
                </a:solidFill>
                <a:latin typeface="Arial" panose="020B0604020202020204" pitchFamily="34" charset="0"/>
              </a:rPr>
              <a:t>The Text </a:t>
            </a:r>
            <a:r>
              <a:rPr lang="en-IN" b="0" i="0" dirty="0">
                <a:solidFill>
                  <a:srgbClr val="3C484E"/>
                </a:solidFill>
                <a:effectLst/>
                <a:latin typeface="Arial" panose="020B0604020202020204" pitchFamily="34" charset="0"/>
              </a:rPr>
              <a:t> that we will be summarizing using all of the aforementioned Text Summarization models:</a:t>
            </a:r>
          </a:p>
          <a:p>
            <a:pPr algn="just"/>
            <a:r>
              <a:rPr lang="en-IN" sz="2000" dirty="0">
                <a:solidFill>
                  <a:srgbClr val="1E1E1E"/>
                </a:solidFill>
                <a:effectLst/>
                <a:latin typeface="Roboto" panose="02000000000000000000" pitchFamily="2" charset="0"/>
              </a:rPr>
              <a:t>Flames and a large plume of smoke could be seen in the Kent area Friday as crews worked to extinguish a massive re in the Historic Mill District. The re broke out at Star of the West Milling Co. building at 162 N Water Street just before 9 a.m. Kent Fire Chief Bill Myers said that 3 minutes after </a:t>
            </a:r>
            <a:r>
              <a:rPr lang="en-IN" sz="2000" dirty="0" err="1">
                <a:solidFill>
                  <a:srgbClr val="1E1E1E"/>
                </a:solidFill>
                <a:effectLst/>
                <a:latin typeface="Roboto" panose="02000000000000000000" pitchFamily="2" charset="0"/>
              </a:rPr>
              <a:t>reghters</a:t>
            </a:r>
            <a:r>
              <a:rPr lang="en-IN" sz="2000" dirty="0">
                <a:solidFill>
                  <a:srgbClr val="1E1E1E"/>
                </a:solidFill>
                <a:effectLst/>
                <a:latin typeface="Roboto" panose="02000000000000000000" pitchFamily="2" charset="0"/>
              </a:rPr>
              <a:t> arrived at the scene, there was an explosion. It’s not clear what caused </a:t>
            </a:r>
            <a:r>
              <a:rPr lang="en-IN" sz="2000" dirty="0" err="1">
                <a:solidFill>
                  <a:srgbClr val="1E1E1E"/>
                </a:solidFill>
                <a:effectLst/>
                <a:latin typeface="Roboto" panose="02000000000000000000" pitchFamily="2" charset="0"/>
              </a:rPr>
              <a:t>it.The</a:t>
            </a:r>
            <a:r>
              <a:rPr lang="en-IN" sz="2000" dirty="0">
                <a:solidFill>
                  <a:srgbClr val="1E1E1E"/>
                </a:solidFill>
                <a:effectLst/>
                <a:latin typeface="Roboto" panose="02000000000000000000" pitchFamily="2" charset="0"/>
              </a:rPr>
              <a:t> structure of the building was compromised after the explosion, so crews couldn’t go inside it. They worked on extinguishing the re from the outside, the re chief </a:t>
            </a:r>
            <a:r>
              <a:rPr lang="en-IN" sz="2000" dirty="0" err="1">
                <a:solidFill>
                  <a:srgbClr val="1E1E1E"/>
                </a:solidFill>
                <a:effectLst/>
                <a:latin typeface="Roboto" panose="02000000000000000000" pitchFamily="2" charset="0"/>
              </a:rPr>
              <a:t>said.Chief</a:t>
            </a:r>
            <a:r>
              <a:rPr lang="en-IN" sz="2000" dirty="0">
                <a:solidFill>
                  <a:srgbClr val="1E1E1E"/>
                </a:solidFill>
                <a:effectLst/>
                <a:latin typeface="Roboto" panose="02000000000000000000" pitchFamily="2" charset="0"/>
              </a:rPr>
              <a:t> Myers said they are also having some water supply issues. According to the chief, </a:t>
            </a:r>
            <a:r>
              <a:rPr lang="en-IN" sz="2000" dirty="0" err="1">
                <a:solidFill>
                  <a:srgbClr val="1E1E1E"/>
                </a:solidFill>
                <a:effectLst/>
                <a:latin typeface="Roboto" panose="02000000000000000000" pitchFamily="2" charset="0"/>
              </a:rPr>
              <a:t>ghting</a:t>
            </a:r>
            <a:r>
              <a:rPr lang="en-IN" sz="2000" dirty="0">
                <a:solidFill>
                  <a:srgbClr val="1E1E1E"/>
                </a:solidFill>
                <a:effectLst/>
                <a:latin typeface="Roboto" panose="02000000000000000000" pitchFamily="2" charset="0"/>
              </a:rPr>
              <a:t> the re was taxing the water supply, so they were trying to reduce their use. The chief said re operations could stretch into </a:t>
            </a:r>
            <a:r>
              <a:rPr lang="en-IN" sz="2000" dirty="0" err="1">
                <a:solidFill>
                  <a:srgbClr val="1E1E1E"/>
                </a:solidFill>
                <a:effectLst/>
                <a:latin typeface="Roboto" panose="02000000000000000000" pitchFamily="2" charset="0"/>
              </a:rPr>
              <a:t>Saturday.No</a:t>
            </a:r>
            <a:r>
              <a:rPr lang="en-IN" sz="2000" dirty="0">
                <a:solidFill>
                  <a:srgbClr val="1E1E1E"/>
                </a:solidFill>
                <a:effectLst/>
                <a:latin typeface="Roboto" panose="02000000000000000000" pitchFamily="2" charset="0"/>
              </a:rPr>
              <a:t> one was hurt in the re. It’s unclear how the building was currently being used. The chief said no evacuations were issued. Kent State University issued an alert saying there is no threat to the campus but to avoid the downtown </a:t>
            </a:r>
            <a:r>
              <a:rPr lang="en-IN" sz="2000" dirty="0" err="1">
                <a:solidFill>
                  <a:srgbClr val="1E1E1E"/>
                </a:solidFill>
                <a:effectLst/>
                <a:latin typeface="Roboto" panose="02000000000000000000" pitchFamily="2" charset="0"/>
              </a:rPr>
              <a:t>area.The</a:t>
            </a:r>
            <a:r>
              <a:rPr lang="en-IN" sz="2000" dirty="0">
                <a:solidFill>
                  <a:srgbClr val="1E1E1E"/>
                </a:solidFill>
                <a:effectLst/>
                <a:latin typeface="Roboto" panose="02000000000000000000" pitchFamily="2" charset="0"/>
              </a:rPr>
              <a:t> cause of the re is </a:t>
            </a:r>
            <a:r>
              <a:rPr lang="en-IN" sz="2000" dirty="0" err="1">
                <a:solidFill>
                  <a:srgbClr val="1E1E1E"/>
                </a:solidFill>
                <a:effectLst/>
                <a:latin typeface="Roboto" panose="02000000000000000000" pitchFamily="2" charset="0"/>
              </a:rPr>
              <a:t>unknown.Named</a:t>
            </a:r>
            <a:r>
              <a:rPr lang="en-IN" sz="2000" dirty="0">
                <a:solidFill>
                  <a:srgbClr val="1E1E1E"/>
                </a:solidFill>
                <a:effectLst/>
                <a:latin typeface="Roboto" panose="02000000000000000000" pitchFamily="2" charset="0"/>
              </a:rPr>
              <a:t> after the Williams Brothers in 1879, the Mill District of Kent, Ohio says the mill once produced hundreds of millions of pounds of our. The iconic grain elevators are a well-known </a:t>
            </a:r>
            <a:r>
              <a:rPr lang="en-IN" sz="2000" dirty="0" err="1">
                <a:solidFill>
                  <a:srgbClr val="1E1E1E"/>
                </a:solidFill>
                <a:effectLst/>
                <a:latin typeface="Roboto" panose="02000000000000000000" pitchFamily="2" charset="0"/>
              </a:rPr>
              <a:t>xture</a:t>
            </a:r>
            <a:r>
              <a:rPr lang="en-IN" sz="2000" dirty="0">
                <a:solidFill>
                  <a:srgbClr val="1E1E1E"/>
                </a:solidFill>
                <a:effectLst/>
                <a:latin typeface="Roboto" panose="02000000000000000000" pitchFamily="2" charset="0"/>
              </a:rPr>
              <a:t> in the city’s skyline. </a:t>
            </a:r>
            <a:endParaRPr lang="en-IN" sz="2000" dirty="0">
              <a:effectLst/>
            </a:endParaRPr>
          </a:p>
          <a:p>
            <a:pPr algn="ctr"/>
            <a:endParaRPr lang="en-GB" b="0"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33217338-E8BD-004C-60C2-D38D1A6DEBB4}"/>
              </a:ext>
            </a:extLst>
          </p:cNvPr>
          <p:cNvSpPr txBox="1"/>
          <p:nvPr/>
        </p:nvSpPr>
        <p:spPr>
          <a:xfrm>
            <a:off x="84083" y="578069"/>
            <a:ext cx="12107917" cy="1508105"/>
          </a:xfrm>
          <a:prstGeom prst="rect">
            <a:avLst/>
          </a:prstGeom>
          <a:noFill/>
        </p:spPr>
        <p:txBody>
          <a:bodyPr wrap="square" rtlCol="0">
            <a:spAutoFit/>
          </a:bodyPr>
          <a:lstStyle/>
          <a:p>
            <a:pPr algn="just"/>
            <a:r>
              <a:rPr lang="en-US" sz="2000" b="1" dirty="0">
                <a:latin typeface="+mj-lt"/>
              </a:rPr>
              <a:t>2) Text Rank</a:t>
            </a:r>
          </a:p>
          <a:p>
            <a:pPr algn="just"/>
            <a:r>
              <a:rPr lang="en-US" dirty="0"/>
              <a:t>It is used to find the most relevant sentences (as well as keywords) in a piece of text. Here, sentences that contain highly frequent words are considered important. Thus, the algorithm assigns scores to each sentence in the source material. The sentences are then ranked in descending order of their scores, and the top-scoring sentences are included in the summary.</a:t>
            </a:r>
          </a:p>
          <a:p>
            <a:endParaRPr lang="en-US" dirty="0"/>
          </a:p>
        </p:txBody>
      </p:sp>
      <p:pic>
        <p:nvPicPr>
          <p:cNvPr id="5" name="Picture 4" descr="Text&#10;&#10;Description automatically generated">
            <a:extLst>
              <a:ext uri="{FF2B5EF4-FFF2-40B4-BE49-F238E27FC236}">
                <a16:creationId xmlns:a16="http://schemas.microsoft.com/office/drawing/2014/main" id="{EE26AE4C-3B46-27EC-AAE5-C6D665D9203E}"/>
              </a:ext>
            </a:extLst>
          </p:cNvPr>
          <p:cNvPicPr>
            <a:picLocks noChangeAspect="1"/>
          </p:cNvPicPr>
          <p:nvPr/>
        </p:nvPicPr>
        <p:blipFill>
          <a:blip r:embed="rId4"/>
          <a:stretch>
            <a:fillRect/>
          </a:stretch>
        </p:blipFill>
        <p:spPr>
          <a:xfrm>
            <a:off x="725214" y="2246373"/>
            <a:ext cx="10226566" cy="2477602"/>
          </a:xfrm>
          <a:prstGeom prst="rect">
            <a:avLst/>
          </a:prstGeom>
          <a:ln w="127000" cap="sq">
            <a:solidFill>
              <a:srgbClr val="000000"/>
            </a:solidFill>
            <a:miter lim="800000"/>
          </a:ln>
          <a:effectLst>
            <a:outerShdw blurRad="57150" dist="50800" dir="2700000" algn="tl" rotWithShape="0">
              <a:srgbClr val="000000">
                <a:alpha val="40000"/>
              </a:srgbClr>
            </a:outerShdw>
            <a:softEdge rad="63500"/>
          </a:effectLst>
        </p:spPr>
      </p:pic>
      <p:pic>
        <p:nvPicPr>
          <p:cNvPr id="6" name="Audio 5">
            <a:hlinkClick r:id="" action="ppaction://media"/>
            <a:extLst>
              <a:ext uri="{FF2B5EF4-FFF2-40B4-BE49-F238E27FC236}">
                <a16:creationId xmlns:a16="http://schemas.microsoft.com/office/drawing/2014/main" id="{581A3444-2F53-FBDB-BB7B-524BD577E9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04703617"/>
      </p:ext>
    </p:extLst>
  </p:cSld>
  <p:clrMapOvr>
    <a:masterClrMapping/>
  </p:clrMapOvr>
  <mc:AlternateContent xmlns:mc="http://schemas.openxmlformats.org/markup-compatibility/2006" xmlns:p14="http://schemas.microsoft.com/office/powerpoint/2010/main">
    <mc:Choice Requires="p14">
      <p:transition spd="slow" p14:dur="2000" advTm="84323"/>
    </mc:Choice>
    <mc:Fallback xmlns="">
      <p:transition spd="slow" advTm="84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D3B585-098C-846A-E380-A5960003786C}"/>
              </a:ext>
            </a:extLst>
          </p:cNvPr>
          <p:cNvSpPr/>
          <p:nvPr/>
        </p:nvSpPr>
        <p:spPr>
          <a:xfrm>
            <a:off x="-14987753" y="-231228"/>
            <a:ext cx="10678511" cy="4955203"/>
          </a:xfrm>
          <a:prstGeom prst="rect">
            <a:avLst/>
          </a:prstGeom>
          <a:noFill/>
        </p:spPr>
        <p:txBody>
          <a:bodyPr wrap="square" lIns="91440" tIns="45720" rIns="91440" bIns="45720">
            <a:spAutoFit/>
          </a:bodyPr>
          <a:lstStyle/>
          <a:p>
            <a:pPr algn="ctr"/>
            <a:r>
              <a:rPr lang="en-IN" dirty="0">
                <a:solidFill>
                  <a:srgbClr val="3C484E"/>
                </a:solidFill>
                <a:latin typeface="Arial" panose="020B0604020202020204" pitchFamily="34" charset="0"/>
              </a:rPr>
              <a:t>The Text </a:t>
            </a:r>
            <a:r>
              <a:rPr lang="en-IN" b="0" i="0" dirty="0">
                <a:solidFill>
                  <a:srgbClr val="3C484E"/>
                </a:solidFill>
                <a:effectLst/>
                <a:latin typeface="Arial" panose="020B0604020202020204" pitchFamily="34" charset="0"/>
              </a:rPr>
              <a:t> that we will be summarizing using all of the aforementioned Text Summarization models:</a:t>
            </a:r>
          </a:p>
          <a:p>
            <a:pPr algn="just"/>
            <a:r>
              <a:rPr lang="en-IN" sz="2000" dirty="0">
                <a:solidFill>
                  <a:srgbClr val="1E1E1E"/>
                </a:solidFill>
                <a:effectLst/>
                <a:latin typeface="Roboto" panose="02000000000000000000" pitchFamily="2" charset="0"/>
              </a:rPr>
              <a:t>Flames and a large plume of smoke could be seen in the Kent area Friday as crews worked to extinguish a massive re in the Historic Mill District. The re broke out at Star of the West Milling Co. building at 162 N Water Street just before 9 a.m. Kent Fire Chief Bill Myers said that 3 minutes after </a:t>
            </a:r>
            <a:r>
              <a:rPr lang="en-IN" sz="2000" dirty="0" err="1">
                <a:solidFill>
                  <a:srgbClr val="1E1E1E"/>
                </a:solidFill>
                <a:effectLst/>
                <a:latin typeface="Roboto" panose="02000000000000000000" pitchFamily="2" charset="0"/>
              </a:rPr>
              <a:t>reghters</a:t>
            </a:r>
            <a:r>
              <a:rPr lang="en-IN" sz="2000" dirty="0">
                <a:solidFill>
                  <a:srgbClr val="1E1E1E"/>
                </a:solidFill>
                <a:effectLst/>
                <a:latin typeface="Roboto" panose="02000000000000000000" pitchFamily="2" charset="0"/>
              </a:rPr>
              <a:t> arrived at the scene, there was an explosion. It’s not clear what caused </a:t>
            </a:r>
            <a:r>
              <a:rPr lang="en-IN" sz="2000" dirty="0" err="1">
                <a:solidFill>
                  <a:srgbClr val="1E1E1E"/>
                </a:solidFill>
                <a:effectLst/>
                <a:latin typeface="Roboto" panose="02000000000000000000" pitchFamily="2" charset="0"/>
              </a:rPr>
              <a:t>it.The</a:t>
            </a:r>
            <a:r>
              <a:rPr lang="en-IN" sz="2000" dirty="0">
                <a:solidFill>
                  <a:srgbClr val="1E1E1E"/>
                </a:solidFill>
                <a:effectLst/>
                <a:latin typeface="Roboto" panose="02000000000000000000" pitchFamily="2" charset="0"/>
              </a:rPr>
              <a:t> structure of the building was compromised after the explosion, so crews couldn’t go inside it. They worked on extinguishing the re from the outside, the re chief </a:t>
            </a:r>
            <a:r>
              <a:rPr lang="en-IN" sz="2000" dirty="0" err="1">
                <a:solidFill>
                  <a:srgbClr val="1E1E1E"/>
                </a:solidFill>
                <a:effectLst/>
                <a:latin typeface="Roboto" panose="02000000000000000000" pitchFamily="2" charset="0"/>
              </a:rPr>
              <a:t>said.Chief</a:t>
            </a:r>
            <a:r>
              <a:rPr lang="en-IN" sz="2000" dirty="0">
                <a:solidFill>
                  <a:srgbClr val="1E1E1E"/>
                </a:solidFill>
                <a:effectLst/>
                <a:latin typeface="Roboto" panose="02000000000000000000" pitchFamily="2" charset="0"/>
              </a:rPr>
              <a:t> Myers said they are also having some water supply issues. According to the chief, </a:t>
            </a:r>
            <a:r>
              <a:rPr lang="en-IN" sz="2000" dirty="0" err="1">
                <a:solidFill>
                  <a:srgbClr val="1E1E1E"/>
                </a:solidFill>
                <a:effectLst/>
                <a:latin typeface="Roboto" panose="02000000000000000000" pitchFamily="2" charset="0"/>
              </a:rPr>
              <a:t>ghting</a:t>
            </a:r>
            <a:r>
              <a:rPr lang="en-IN" sz="2000" dirty="0">
                <a:solidFill>
                  <a:srgbClr val="1E1E1E"/>
                </a:solidFill>
                <a:effectLst/>
                <a:latin typeface="Roboto" panose="02000000000000000000" pitchFamily="2" charset="0"/>
              </a:rPr>
              <a:t> the re was taxing the water supply, so they were trying to reduce their use. The chief said re operations could stretch into </a:t>
            </a:r>
            <a:r>
              <a:rPr lang="en-IN" sz="2000" dirty="0" err="1">
                <a:solidFill>
                  <a:srgbClr val="1E1E1E"/>
                </a:solidFill>
                <a:effectLst/>
                <a:latin typeface="Roboto" panose="02000000000000000000" pitchFamily="2" charset="0"/>
              </a:rPr>
              <a:t>Saturday.No</a:t>
            </a:r>
            <a:r>
              <a:rPr lang="en-IN" sz="2000" dirty="0">
                <a:solidFill>
                  <a:srgbClr val="1E1E1E"/>
                </a:solidFill>
                <a:effectLst/>
                <a:latin typeface="Roboto" panose="02000000000000000000" pitchFamily="2" charset="0"/>
              </a:rPr>
              <a:t> one was hurt in the re. It’s unclear how the building was currently being used. The chief said no evacuations were issued. Kent State University issued an alert saying there is no threat to the campus but to avoid the downtown </a:t>
            </a:r>
            <a:r>
              <a:rPr lang="en-IN" sz="2000" dirty="0" err="1">
                <a:solidFill>
                  <a:srgbClr val="1E1E1E"/>
                </a:solidFill>
                <a:effectLst/>
                <a:latin typeface="Roboto" panose="02000000000000000000" pitchFamily="2" charset="0"/>
              </a:rPr>
              <a:t>area.The</a:t>
            </a:r>
            <a:r>
              <a:rPr lang="en-IN" sz="2000" dirty="0">
                <a:solidFill>
                  <a:srgbClr val="1E1E1E"/>
                </a:solidFill>
                <a:effectLst/>
                <a:latin typeface="Roboto" panose="02000000000000000000" pitchFamily="2" charset="0"/>
              </a:rPr>
              <a:t> cause of the re is </a:t>
            </a:r>
            <a:r>
              <a:rPr lang="en-IN" sz="2000" dirty="0" err="1">
                <a:solidFill>
                  <a:srgbClr val="1E1E1E"/>
                </a:solidFill>
                <a:effectLst/>
                <a:latin typeface="Roboto" panose="02000000000000000000" pitchFamily="2" charset="0"/>
              </a:rPr>
              <a:t>unknown.Named</a:t>
            </a:r>
            <a:r>
              <a:rPr lang="en-IN" sz="2000" dirty="0">
                <a:solidFill>
                  <a:srgbClr val="1E1E1E"/>
                </a:solidFill>
                <a:effectLst/>
                <a:latin typeface="Roboto" panose="02000000000000000000" pitchFamily="2" charset="0"/>
              </a:rPr>
              <a:t> after the Williams Brothers in 1879, the Mill District of Kent, Ohio says the mill once produced hundreds of millions of pounds of our. The iconic grain elevators are a well-known </a:t>
            </a:r>
            <a:r>
              <a:rPr lang="en-IN" sz="2000" dirty="0" err="1">
                <a:solidFill>
                  <a:srgbClr val="1E1E1E"/>
                </a:solidFill>
                <a:effectLst/>
                <a:latin typeface="Roboto" panose="02000000000000000000" pitchFamily="2" charset="0"/>
              </a:rPr>
              <a:t>xture</a:t>
            </a:r>
            <a:r>
              <a:rPr lang="en-IN" sz="2000" dirty="0">
                <a:solidFill>
                  <a:srgbClr val="1E1E1E"/>
                </a:solidFill>
                <a:effectLst/>
                <a:latin typeface="Roboto" panose="02000000000000000000" pitchFamily="2" charset="0"/>
              </a:rPr>
              <a:t> in the city’s skyline. </a:t>
            </a:r>
            <a:endParaRPr lang="en-IN" sz="2000" dirty="0">
              <a:effectLst/>
            </a:endParaRPr>
          </a:p>
          <a:p>
            <a:pPr algn="ctr"/>
            <a:endParaRPr lang="en-GB" b="0"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4A5D255E-5031-01AF-106E-62D0972CC13F}"/>
              </a:ext>
            </a:extLst>
          </p:cNvPr>
          <p:cNvSpPr txBox="1"/>
          <p:nvPr/>
        </p:nvSpPr>
        <p:spPr>
          <a:xfrm>
            <a:off x="325822" y="536028"/>
            <a:ext cx="11519336" cy="954107"/>
          </a:xfrm>
          <a:prstGeom prst="rect">
            <a:avLst/>
          </a:prstGeom>
          <a:noFill/>
        </p:spPr>
        <p:txBody>
          <a:bodyPr wrap="square" rtlCol="0">
            <a:spAutoFit/>
          </a:bodyPr>
          <a:lstStyle/>
          <a:p>
            <a:r>
              <a:rPr lang="en-IN" sz="2000" b="1" i="0" dirty="0">
                <a:solidFill>
                  <a:srgbClr val="3C484E"/>
                </a:solidFill>
                <a:effectLst/>
                <a:latin typeface="+mj-lt"/>
              </a:rPr>
              <a:t>3) Latent Semantic Analysis</a:t>
            </a:r>
          </a:p>
          <a:p>
            <a:r>
              <a:rPr lang="en-IN" dirty="0">
                <a:solidFill>
                  <a:srgbClr val="3C484E"/>
                </a:solidFill>
              </a:rPr>
              <a:t>It</a:t>
            </a:r>
            <a:r>
              <a:rPr lang="en-IN" b="0" i="0" dirty="0">
                <a:solidFill>
                  <a:srgbClr val="3C484E"/>
                </a:solidFill>
                <a:effectLst/>
              </a:rPr>
              <a:t> is an unsupervised Natural Language Processing (NLP) technique. The goal is to identify the most important topics from the source material and then choose the sentences with the greatest combined weights across the topics.</a:t>
            </a:r>
            <a:endParaRPr lang="en-US" dirty="0"/>
          </a:p>
        </p:txBody>
      </p:sp>
      <p:pic>
        <p:nvPicPr>
          <p:cNvPr id="5" name="Picture 4">
            <a:extLst>
              <a:ext uri="{FF2B5EF4-FFF2-40B4-BE49-F238E27FC236}">
                <a16:creationId xmlns:a16="http://schemas.microsoft.com/office/drawing/2014/main" id="{18A05F8F-7068-ACB2-9F5A-CB52D60D2E32}"/>
              </a:ext>
            </a:extLst>
          </p:cNvPr>
          <p:cNvPicPr>
            <a:picLocks noChangeAspect="1"/>
          </p:cNvPicPr>
          <p:nvPr/>
        </p:nvPicPr>
        <p:blipFill>
          <a:blip r:embed="rId4"/>
          <a:stretch>
            <a:fillRect/>
          </a:stretch>
        </p:blipFill>
        <p:spPr>
          <a:xfrm>
            <a:off x="721921" y="2072687"/>
            <a:ext cx="11123237" cy="2352168"/>
          </a:xfrm>
          <a:prstGeom prst="rect">
            <a:avLst/>
          </a:prstGeom>
          <a:ln w="127000" cap="sq">
            <a:solidFill>
              <a:srgbClr val="000000"/>
            </a:solidFill>
            <a:miter lim="800000"/>
          </a:ln>
          <a:effectLst>
            <a:outerShdw blurRad="57150" dist="50800" dir="2700000" algn="tl" rotWithShape="0">
              <a:srgbClr val="000000">
                <a:alpha val="40000"/>
              </a:srgbClr>
            </a:outerShdw>
            <a:softEdge rad="63500"/>
          </a:effectLst>
        </p:spPr>
      </p:pic>
      <p:pic>
        <p:nvPicPr>
          <p:cNvPr id="8" name="Audio 7">
            <a:hlinkClick r:id="" action="ppaction://media"/>
            <a:extLst>
              <a:ext uri="{FF2B5EF4-FFF2-40B4-BE49-F238E27FC236}">
                <a16:creationId xmlns:a16="http://schemas.microsoft.com/office/drawing/2014/main" id="{8B847462-02D1-3346-01D2-FEBC4CB9B7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22463863"/>
      </p:ext>
    </p:extLst>
  </p:cSld>
  <p:clrMapOvr>
    <a:masterClrMapping/>
  </p:clrMapOvr>
  <mc:AlternateContent xmlns:mc="http://schemas.openxmlformats.org/markup-compatibility/2006" xmlns:p14="http://schemas.microsoft.com/office/powerpoint/2010/main">
    <mc:Choice Requires="p14">
      <p:transition spd="slow" p14:dur="2000" advTm="42643"/>
    </mc:Choice>
    <mc:Fallback xmlns="">
      <p:transition spd="slow" advTm="42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D3B585-098C-846A-E380-A5960003786C}"/>
              </a:ext>
            </a:extLst>
          </p:cNvPr>
          <p:cNvSpPr/>
          <p:nvPr/>
        </p:nvSpPr>
        <p:spPr>
          <a:xfrm>
            <a:off x="-14987753" y="-231228"/>
            <a:ext cx="10678511" cy="4955203"/>
          </a:xfrm>
          <a:prstGeom prst="rect">
            <a:avLst/>
          </a:prstGeom>
          <a:noFill/>
        </p:spPr>
        <p:txBody>
          <a:bodyPr wrap="square" lIns="91440" tIns="45720" rIns="91440" bIns="45720">
            <a:spAutoFit/>
          </a:bodyPr>
          <a:lstStyle/>
          <a:p>
            <a:pPr algn="ctr"/>
            <a:r>
              <a:rPr lang="en-IN" dirty="0">
                <a:solidFill>
                  <a:srgbClr val="3C484E"/>
                </a:solidFill>
                <a:latin typeface="Arial" panose="020B0604020202020204" pitchFamily="34" charset="0"/>
              </a:rPr>
              <a:t>The Text </a:t>
            </a:r>
            <a:r>
              <a:rPr lang="en-IN" b="0" i="0" dirty="0">
                <a:solidFill>
                  <a:srgbClr val="3C484E"/>
                </a:solidFill>
                <a:effectLst/>
                <a:latin typeface="Arial" panose="020B0604020202020204" pitchFamily="34" charset="0"/>
              </a:rPr>
              <a:t> that we will be summarizing using all of the aforementioned Text Summarization models:</a:t>
            </a:r>
          </a:p>
          <a:p>
            <a:pPr algn="just"/>
            <a:r>
              <a:rPr lang="en-IN" sz="2000" dirty="0">
                <a:solidFill>
                  <a:srgbClr val="1E1E1E"/>
                </a:solidFill>
                <a:effectLst/>
                <a:latin typeface="Roboto" panose="02000000000000000000" pitchFamily="2" charset="0"/>
              </a:rPr>
              <a:t>Flames and a large plume of smoke could be seen in the Kent area Friday as crews worked to extinguish a massive re in the Historic Mill District. The re broke out at Star of the West Milling Co. building at 162 N Water Street just before 9 a.m. Kent Fire Chief Bill Myers said that 3 minutes after </a:t>
            </a:r>
            <a:r>
              <a:rPr lang="en-IN" sz="2000" dirty="0" err="1">
                <a:solidFill>
                  <a:srgbClr val="1E1E1E"/>
                </a:solidFill>
                <a:effectLst/>
                <a:latin typeface="Roboto" panose="02000000000000000000" pitchFamily="2" charset="0"/>
              </a:rPr>
              <a:t>reghters</a:t>
            </a:r>
            <a:r>
              <a:rPr lang="en-IN" sz="2000" dirty="0">
                <a:solidFill>
                  <a:srgbClr val="1E1E1E"/>
                </a:solidFill>
                <a:effectLst/>
                <a:latin typeface="Roboto" panose="02000000000000000000" pitchFamily="2" charset="0"/>
              </a:rPr>
              <a:t> arrived at the scene, there was an explosion. It’s not clear what caused </a:t>
            </a:r>
            <a:r>
              <a:rPr lang="en-IN" sz="2000" dirty="0" err="1">
                <a:solidFill>
                  <a:srgbClr val="1E1E1E"/>
                </a:solidFill>
                <a:effectLst/>
                <a:latin typeface="Roboto" panose="02000000000000000000" pitchFamily="2" charset="0"/>
              </a:rPr>
              <a:t>it.The</a:t>
            </a:r>
            <a:r>
              <a:rPr lang="en-IN" sz="2000" dirty="0">
                <a:solidFill>
                  <a:srgbClr val="1E1E1E"/>
                </a:solidFill>
                <a:effectLst/>
                <a:latin typeface="Roboto" panose="02000000000000000000" pitchFamily="2" charset="0"/>
              </a:rPr>
              <a:t> structure of the building was compromised after the explosion, so crews couldn’t go inside it. They worked on extinguishing the re from the outside, the re chief </a:t>
            </a:r>
            <a:r>
              <a:rPr lang="en-IN" sz="2000" dirty="0" err="1">
                <a:solidFill>
                  <a:srgbClr val="1E1E1E"/>
                </a:solidFill>
                <a:effectLst/>
                <a:latin typeface="Roboto" panose="02000000000000000000" pitchFamily="2" charset="0"/>
              </a:rPr>
              <a:t>said.Chief</a:t>
            </a:r>
            <a:r>
              <a:rPr lang="en-IN" sz="2000" dirty="0">
                <a:solidFill>
                  <a:srgbClr val="1E1E1E"/>
                </a:solidFill>
                <a:effectLst/>
                <a:latin typeface="Roboto" panose="02000000000000000000" pitchFamily="2" charset="0"/>
              </a:rPr>
              <a:t> Myers said they are also having some water supply issues. According to the chief, </a:t>
            </a:r>
            <a:r>
              <a:rPr lang="en-IN" sz="2000" dirty="0" err="1">
                <a:solidFill>
                  <a:srgbClr val="1E1E1E"/>
                </a:solidFill>
                <a:effectLst/>
                <a:latin typeface="Roboto" panose="02000000000000000000" pitchFamily="2" charset="0"/>
              </a:rPr>
              <a:t>ghting</a:t>
            </a:r>
            <a:r>
              <a:rPr lang="en-IN" sz="2000" dirty="0">
                <a:solidFill>
                  <a:srgbClr val="1E1E1E"/>
                </a:solidFill>
                <a:effectLst/>
                <a:latin typeface="Roboto" panose="02000000000000000000" pitchFamily="2" charset="0"/>
              </a:rPr>
              <a:t> the re was taxing the water supply, so they were trying to reduce their use. The chief said re operations could stretch into </a:t>
            </a:r>
            <a:r>
              <a:rPr lang="en-IN" sz="2000" dirty="0" err="1">
                <a:solidFill>
                  <a:srgbClr val="1E1E1E"/>
                </a:solidFill>
                <a:effectLst/>
                <a:latin typeface="Roboto" panose="02000000000000000000" pitchFamily="2" charset="0"/>
              </a:rPr>
              <a:t>Saturday.No</a:t>
            </a:r>
            <a:r>
              <a:rPr lang="en-IN" sz="2000" dirty="0">
                <a:solidFill>
                  <a:srgbClr val="1E1E1E"/>
                </a:solidFill>
                <a:effectLst/>
                <a:latin typeface="Roboto" panose="02000000000000000000" pitchFamily="2" charset="0"/>
              </a:rPr>
              <a:t> one was hurt in the re. It’s unclear how the building was currently being used. The chief said no evacuations were issued. Kent State University issued an alert saying there is no threat to the campus but to avoid the downtown </a:t>
            </a:r>
            <a:r>
              <a:rPr lang="en-IN" sz="2000" dirty="0" err="1">
                <a:solidFill>
                  <a:srgbClr val="1E1E1E"/>
                </a:solidFill>
                <a:effectLst/>
                <a:latin typeface="Roboto" panose="02000000000000000000" pitchFamily="2" charset="0"/>
              </a:rPr>
              <a:t>area.The</a:t>
            </a:r>
            <a:r>
              <a:rPr lang="en-IN" sz="2000" dirty="0">
                <a:solidFill>
                  <a:srgbClr val="1E1E1E"/>
                </a:solidFill>
                <a:effectLst/>
                <a:latin typeface="Roboto" panose="02000000000000000000" pitchFamily="2" charset="0"/>
              </a:rPr>
              <a:t> cause of the re is </a:t>
            </a:r>
            <a:r>
              <a:rPr lang="en-IN" sz="2000" dirty="0" err="1">
                <a:solidFill>
                  <a:srgbClr val="1E1E1E"/>
                </a:solidFill>
                <a:effectLst/>
                <a:latin typeface="Roboto" panose="02000000000000000000" pitchFamily="2" charset="0"/>
              </a:rPr>
              <a:t>unknown.Named</a:t>
            </a:r>
            <a:r>
              <a:rPr lang="en-IN" sz="2000" dirty="0">
                <a:solidFill>
                  <a:srgbClr val="1E1E1E"/>
                </a:solidFill>
                <a:effectLst/>
                <a:latin typeface="Roboto" panose="02000000000000000000" pitchFamily="2" charset="0"/>
              </a:rPr>
              <a:t> after the Williams Brothers in 1879, the Mill District of Kent, Ohio says the mill once produced hundreds of millions of pounds of our. The iconic grain elevators are a well-known </a:t>
            </a:r>
            <a:r>
              <a:rPr lang="en-IN" sz="2000" dirty="0" err="1">
                <a:solidFill>
                  <a:srgbClr val="1E1E1E"/>
                </a:solidFill>
                <a:effectLst/>
                <a:latin typeface="Roboto" panose="02000000000000000000" pitchFamily="2" charset="0"/>
              </a:rPr>
              <a:t>xture</a:t>
            </a:r>
            <a:r>
              <a:rPr lang="en-IN" sz="2000" dirty="0">
                <a:solidFill>
                  <a:srgbClr val="1E1E1E"/>
                </a:solidFill>
                <a:effectLst/>
                <a:latin typeface="Roboto" panose="02000000000000000000" pitchFamily="2" charset="0"/>
              </a:rPr>
              <a:t> in the city’s skyline. </a:t>
            </a:r>
            <a:endParaRPr lang="en-IN" sz="2000" dirty="0">
              <a:effectLst/>
            </a:endParaRPr>
          </a:p>
          <a:p>
            <a:pPr algn="ctr"/>
            <a:endParaRPr lang="en-GB" b="0"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9CF45044-75B3-77AA-0FAD-B59600541684}"/>
              </a:ext>
            </a:extLst>
          </p:cNvPr>
          <p:cNvSpPr txBox="1"/>
          <p:nvPr/>
        </p:nvSpPr>
        <p:spPr>
          <a:xfrm>
            <a:off x="441436" y="425933"/>
            <a:ext cx="11750564" cy="1785104"/>
          </a:xfrm>
          <a:prstGeom prst="rect">
            <a:avLst/>
          </a:prstGeom>
          <a:noFill/>
        </p:spPr>
        <p:txBody>
          <a:bodyPr wrap="square" rtlCol="0">
            <a:spAutoFit/>
          </a:bodyPr>
          <a:lstStyle/>
          <a:p>
            <a:r>
              <a:rPr lang="en-US" sz="2000" dirty="0">
                <a:latin typeface="+mj-lt"/>
              </a:rPr>
              <a:t>4) </a:t>
            </a:r>
            <a:r>
              <a:rPr lang="en-US" sz="2000" b="1" i="0" dirty="0">
                <a:effectLst/>
                <a:latin typeface="+mj-lt"/>
              </a:rPr>
              <a:t>Kullback-Leibler Sum (KL-Sum)</a:t>
            </a:r>
          </a:p>
          <a:p>
            <a:pPr algn="just" fontAlgn="base"/>
            <a:r>
              <a:rPr lang="en-IN" b="0" i="0" dirty="0">
                <a:solidFill>
                  <a:srgbClr val="3C484E"/>
                </a:solidFill>
                <a:effectLst/>
              </a:rPr>
              <a:t>K-L sum algorithm (</a:t>
            </a:r>
            <a:r>
              <a:rPr lang="en-IN" b="1" i="0" dirty="0" err="1">
                <a:solidFill>
                  <a:srgbClr val="090A0B"/>
                </a:solidFill>
                <a:effectLst/>
              </a:rPr>
              <a:t>Kullback</a:t>
            </a:r>
            <a:r>
              <a:rPr lang="en-IN" b="1" i="0" dirty="0">
                <a:solidFill>
                  <a:srgbClr val="090A0B"/>
                </a:solidFill>
                <a:effectLst/>
              </a:rPr>
              <a:t>-Lieber (KL) Sum algorithm</a:t>
            </a:r>
            <a:r>
              <a:rPr lang="en-IN" b="0" i="0" dirty="0">
                <a:solidFill>
                  <a:srgbClr val="3C484E"/>
                </a:solidFill>
                <a:effectLst/>
              </a:rPr>
              <a:t>) for </a:t>
            </a:r>
            <a:r>
              <a:rPr lang="en-IN" b="1" i="0" dirty="0">
                <a:solidFill>
                  <a:srgbClr val="090A0B"/>
                </a:solidFill>
                <a:effectLst/>
              </a:rPr>
              <a:t>text summarization</a:t>
            </a:r>
            <a:r>
              <a:rPr lang="en-IN" b="0" i="0" dirty="0">
                <a:solidFill>
                  <a:srgbClr val="3C484E"/>
                </a:solidFill>
                <a:effectLst/>
              </a:rPr>
              <a:t> which focuses on minimization of summary vocabulary by checking the divergence from the input vocabulary.</a:t>
            </a:r>
          </a:p>
          <a:p>
            <a:pPr algn="just" fontAlgn="base"/>
            <a:r>
              <a:rPr lang="en-IN" b="0" i="0" dirty="0">
                <a:solidFill>
                  <a:srgbClr val="3C484E"/>
                </a:solidFill>
                <a:effectLst/>
              </a:rPr>
              <a:t>It is a </a:t>
            </a:r>
            <a:r>
              <a:rPr lang="en-IN" b="1" i="0" dirty="0">
                <a:solidFill>
                  <a:srgbClr val="090A0B"/>
                </a:solidFill>
                <a:effectLst/>
              </a:rPr>
              <a:t>sentence selection algorithm</a:t>
            </a:r>
            <a:r>
              <a:rPr lang="en-IN" b="0" i="0" dirty="0">
                <a:solidFill>
                  <a:srgbClr val="3C484E"/>
                </a:solidFill>
                <a:effectLst/>
              </a:rPr>
              <a:t> where a target length for the summary is fixed (L words).</a:t>
            </a:r>
          </a:p>
          <a:p>
            <a:pPr algn="just"/>
            <a:r>
              <a:rPr lang="en-US" dirty="0"/>
              <a:t> </a:t>
            </a:r>
            <a:r>
              <a:rPr lang="en-IN" b="0" i="0" dirty="0">
                <a:solidFill>
                  <a:srgbClr val="3C484E"/>
                </a:solidFill>
                <a:effectLst/>
              </a:rPr>
              <a:t>The objective of KL sum algorithm is to find a set of sentences whose length is less than </a:t>
            </a:r>
            <a:r>
              <a:rPr lang="en-IN" b="0" i="1" dirty="0">
                <a:solidFill>
                  <a:srgbClr val="090A0B"/>
                </a:solidFill>
                <a:effectLst/>
              </a:rPr>
              <a:t>L</a:t>
            </a:r>
            <a:r>
              <a:rPr lang="en-IN" b="0" i="0" dirty="0">
                <a:solidFill>
                  <a:srgbClr val="3C484E"/>
                </a:solidFill>
                <a:effectLst/>
              </a:rPr>
              <a:t> words and the </a:t>
            </a:r>
            <a:r>
              <a:rPr lang="en-IN" b="0" i="1" dirty="0">
                <a:solidFill>
                  <a:srgbClr val="090A0B"/>
                </a:solidFill>
                <a:effectLst/>
              </a:rPr>
              <a:t>unigram</a:t>
            </a:r>
            <a:r>
              <a:rPr lang="en-IN" b="0" i="0" dirty="0">
                <a:solidFill>
                  <a:srgbClr val="3C484E"/>
                </a:solidFill>
                <a:effectLst/>
              </a:rPr>
              <a:t> distribution is as similar to the source document</a:t>
            </a:r>
            <a:endParaRPr lang="en-US" dirty="0"/>
          </a:p>
        </p:txBody>
      </p:sp>
      <p:pic>
        <p:nvPicPr>
          <p:cNvPr id="5" name="Picture 4" descr="Text&#10;&#10;Description automatically generated with medium confidence">
            <a:extLst>
              <a:ext uri="{FF2B5EF4-FFF2-40B4-BE49-F238E27FC236}">
                <a16:creationId xmlns:a16="http://schemas.microsoft.com/office/drawing/2014/main" id="{40B29CB0-5A58-869D-1894-C942F2A6D313}"/>
              </a:ext>
            </a:extLst>
          </p:cNvPr>
          <p:cNvPicPr>
            <a:picLocks noChangeAspect="1"/>
          </p:cNvPicPr>
          <p:nvPr/>
        </p:nvPicPr>
        <p:blipFill>
          <a:blip r:embed="rId4"/>
          <a:stretch>
            <a:fillRect/>
          </a:stretch>
        </p:blipFill>
        <p:spPr>
          <a:xfrm>
            <a:off x="746232" y="2622781"/>
            <a:ext cx="10415751" cy="2748006"/>
          </a:xfrm>
          <a:prstGeom prst="rect">
            <a:avLst/>
          </a:prstGeom>
          <a:ln w="127000" cap="sq">
            <a:solidFill>
              <a:srgbClr val="000000"/>
            </a:solidFill>
            <a:miter lim="800000"/>
          </a:ln>
          <a:effectLst>
            <a:outerShdw blurRad="57150" dist="50800" dir="2700000" algn="tl" rotWithShape="0">
              <a:srgbClr val="000000">
                <a:alpha val="40000"/>
              </a:srgbClr>
            </a:outerShdw>
            <a:softEdge rad="63500"/>
          </a:effectLst>
        </p:spPr>
      </p:pic>
      <p:pic>
        <p:nvPicPr>
          <p:cNvPr id="8" name="Audio 7">
            <a:hlinkClick r:id="" action="ppaction://media"/>
            <a:extLst>
              <a:ext uri="{FF2B5EF4-FFF2-40B4-BE49-F238E27FC236}">
                <a16:creationId xmlns:a16="http://schemas.microsoft.com/office/drawing/2014/main" id="{99EA5079-8D17-D2F3-3AE7-246C949B3C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6775445"/>
      </p:ext>
    </p:extLst>
  </p:cSld>
  <p:clrMapOvr>
    <a:masterClrMapping/>
  </p:clrMapOvr>
  <mc:AlternateContent xmlns:mc="http://schemas.openxmlformats.org/markup-compatibility/2006" xmlns:p14="http://schemas.microsoft.com/office/powerpoint/2010/main">
    <mc:Choice Requires="p14">
      <p:transition spd="slow" p14:dur="2000" advTm="60580"/>
    </mc:Choice>
    <mc:Fallback xmlns="">
      <p:transition spd="slow" advTm="60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4511</TotalTime>
  <Words>2068</Words>
  <Application>Microsoft Macintosh PowerPoint</Application>
  <PresentationFormat>Widescreen</PresentationFormat>
  <Paragraphs>95</Paragraphs>
  <Slides>18</Slides>
  <Notes>0</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Corbel</vt:lpstr>
      <vt:lpstr>Lato Extended</vt:lpstr>
      <vt:lpstr>Roboto</vt:lpstr>
      <vt:lpstr>Wingdings</vt:lpstr>
      <vt:lpstr>Wingdings 2</vt:lpstr>
      <vt:lpstr>Frame</vt:lpstr>
      <vt:lpstr>TEXT SUMMARIZATION USING DIFFERENT MODELS</vt:lpstr>
      <vt:lpstr>GOAL</vt:lpstr>
      <vt:lpstr>Summarization is the ability to explain a larger piece of literature in short and covering most of the meaning the context addresses.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USING  ROUGE METRICS</vt:lpstr>
      <vt:lpstr>PowerPoint Presentation</vt:lpstr>
      <vt:lpstr>Applying Transformers to Real World data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SUMMARIZATION USING DIFFERENT MODELS</dc:title>
  <dc:creator>Khan, Riba</dc:creator>
  <cp:lastModifiedBy>Khan, Riba</cp:lastModifiedBy>
  <cp:revision>11</cp:revision>
  <dcterms:created xsi:type="dcterms:W3CDTF">2022-12-06T21:30:11Z</dcterms:created>
  <dcterms:modified xsi:type="dcterms:W3CDTF">2022-12-10T18:35:02Z</dcterms:modified>
</cp:coreProperties>
</file>